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6F7BA6-FBF6-5B4F-980C-E58EBB218BD3}" v="45" dt="2025-08-14T23:59:08.8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72"/>
    <p:restoredTop sz="94658"/>
  </p:normalViewPr>
  <p:slideViewPr>
    <p:cSldViewPr snapToGrid="0">
      <p:cViewPr varScale="1">
        <p:scale>
          <a:sx n="110" d="100"/>
          <a:sy n="110" d="100"/>
        </p:scale>
        <p:origin x="192" y="3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C12CB9-606F-4652-9E9F-759BB2ABE9A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A4850D7F-E616-40CC-A993-4FCCE58C3B7D}">
      <dgm:prSet/>
      <dgm:spPr>
        <a:solidFill>
          <a:srgbClr val="0070C0"/>
        </a:solidFill>
      </dgm:spPr>
      <dgm:t>
        <a:bodyPr/>
        <a:lstStyle/>
        <a:p>
          <a:r>
            <a:rPr lang="en-US" dirty="0"/>
            <a:t>A </a:t>
          </a:r>
          <a:r>
            <a:rPr lang="en-US" b="1" dirty="0"/>
            <a:t>problem-solving framework</a:t>
          </a:r>
          <a:r>
            <a:rPr lang="en-US" dirty="0"/>
            <a:t> is like a mental map. It gives you a clear, repeatable path to follow when you're faced with a tough question or situation.</a:t>
          </a:r>
        </a:p>
      </dgm:t>
    </dgm:pt>
    <dgm:pt modelId="{6BC3C254-0555-43FE-852D-BF090AE5AA10}" type="parTrans" cxnId="{3E6B675D-17E6-487C-BA70-4B7A4767012A}">
      <dgm:prSet/>
      <dgm:spPr/>
      <dgm:t>
        <a:bodyPr/>
        <a:lstStyle/>
        <a:p>
          <a:endParaRPr lang="en-US"/>
        </a:p>
      </dgm:t>
    </dgm:pt>
    <dgm:pt modelId="{A84AD291-FD8E-4CA8-AAF0-4914372A7B36}" type="sibTrans" cxnId="{3E6B675D-17E6-487C-BA70-4B7A4767012A}">
      <dgm:prSet/>
      <dgm:spPr/>
      <dgm:t>
        <a:bodyPr/>
        <a:lstStyle/>
        <a:p>
          <a:endParaRPr lang="en-US"/>
        </a:p>
      </dgm:t>
    </dgm:pt>
    <dgm:pt modelId="{2CCC3550-FAF7-4991-962D-0A4CE44A8D51}">
      <dgm:prSet/>
      <dgm:spPr>
        <a:solidFill>
          <a:srgbClr val="002060"/>
        </a:solidFill>
      </dgm:spPr>
      <dgm:t>
        <a:bodyPr/>
        <a:lstStyle/>
        <a:p>
          <a:r>
            <a:rPr lang="en-US"/>
            <a:t>The </a:t>
          </a:r>
          <a:r>
            <a:rPr lang="en-US" b="1"/>
            <a:t>APEX Framework</a:t>
          </a:r>
          <a:r>
            <a:rPr lang="en-US"/>
            <a:t> is a simple, four-step process that trains you to think clearly, act intentionally, and reflect on your results.</a:t>
          </a:r>
        </a:p>
      </dgm:t>
    </dgm:pt>
    <dgm:pt modelId="{EC1AFE96-F537-49B2-B861-F28B3597E231}" type="parTrans" cxnId="{580930C2-B5C9-460C-A136-626B7BFF6C06}">
      <dgm:prSet/>
      <dgm:spPr/>
      <dgm:t>
        <a:bodyPr/>
        <a:lstStyle/>
        <a:p>
          <a:endParaRPr lang="en-US"/>
        </a:p>
      </dgm:t>
    </dgm:pt>
    <dgm:pt modelId="{03D53A9A-F06A-4A36-B7C5-4FDED40535A0}" type="sibTrans" cxnId="{580930C2-B5C9-460C-A136-626B7BFF6C06}">
      <dgm:prSet/>
      <dgm:spPr/>
      <dgm:t>
        <a:bodyPr/>
        <a:lstStyle/>
        <a:p>
          <a:endParaRPr lang="en-US"/>
        </a:p>
      </dgm:t>
    </dgm:pt>
    <dgm:pt modelId="{21FEA521-4215-9346-9B89-862D0D4DEB99}" type="pres">
      <dgm:prSet presAssocID="{F3C12CB9-606F-4652-9E9F-759BB2ABE9A4}" presName="diagram" presStyleCnt="0">
        <dgm:presLayoutVars>
          <dgm:dir/>
          <dgm:resizeHandles val="exact"/>
        </dgm:presLayoutVars>
      </dgm:prSet>
      <dgm:spPr/>
    </dgm:pt>
    <dgm:pt modelId="{DBCD830B-DC21-304C-A0C7-8E1952F4D604}" type="pres">
      <dgm:prSet presAssocID="{A4850D7F-E616-40CC-A993-4FCCE58C3B7D}" presName="node" presStyleLbl="node1" presStyleIdx="0" presStyleCnt="2">
        <dgm:presLayoutVars>
          <dgm:bulletEnabled val="1"/>
        </dgm:presLayoutVars>
      </dgm:prSet>
      <dgm:spPr/>
    </dgm:pt>
    <dgm:pt modelId="{AF50021A-6C9A-B94C-8ECA-B653F50563B8}" type="pres">
      <dgm:prSet presAssocID="{A84AD291-FD8E-4CA8-AAF0-4914372A7B36}" presName="sibTrans" presStyleCnt="0"/>
      <dgm:spPr/>
    </dgm:pt>
    <dgm:pt modelId="{A75161B3-F239-AB41-BABC-78E5103077BD}" type="pres">
      <dgm:prSet presAssocID="{2CCC3550-FAF7-4991-962D-0A4CE44A8D51}" presName="node" presStyleLbl="node1" presStyleIdx="1" presStyleCnt="2">
        <dgm:presLayoutVars>
          <dgm:bulletEnabled val="1"/>
        </dgm:presLayoutVars>
      </dgm:prSet>
      <dgm:spPr/>
    </dgm:pt>
  </dgm:ptLst>
  <dgm:cxnLst>
    <dgm:cxn modelId="{C856CB07-8B80-2F47-B884-574FB9A0B4F7}" type="presOf" srcId="{F3C12CB9-606F-4652-9E9F-759BB2ABE9A4}" destId="{21FEA521-4215-9346-9B89-862D0D4DEB99}" srcOrd="0" destOrd="0" presId="urn:microsoft.com/office/officeart/2005/8/layout/default"/>
    <dgm:cxn modelId="{3E6B675D-17E6-487C-BA70-4B7A4767012A}" srcId="{F3C12CB9-606F-4652-9E9F-759BB2ABE9A4}" destId="{A4850D7F-E616-40CC-A993-4FCCE58C3B7D}" srcOrd="0" destOrd="0" parTransId="{6BC3C254-0555-43FE-852D-BF090AE5AA10}" sibTransId="{A84AD291-FD8E-4CA8-AAF0-4914372A7B36}"/>
    <dgm:cxn modelId="{580930C2-B5C9-460C-A136-626B7BFF6C06}" srcId="{F3C12CB9-606F-4652-9E9F-759BB2ABE9A4}" destId="{2CCC3550-FAF7-4991-962D-0A4CE44A8D51}" srcOrd="1" destOrd="0" parTransId="{EC1AFE96-F537-49B2-B861-F28B3597E231}" sibTransId="{03D53A9A-F06A-4A36-B7C5-4FDED40535A0}"/>
    <dgm:cxn modelId="{DBFACCD8-C9D3-6542-A46D-432DBE7213B3}" type="presOf" srcId="{A4850D7F-E616-40CC-A993-4FCCE58C3B7D}" destId="{DBCD830B-DC21-304C-A0C7-8E1952F4D604}" srcOrd="0" destOrd="0" presId="urn:microsoft.com/office/officeart/2005/8/layout/default"/>
    <dgm:cxn modelId="{ADB199FE-C0D7-044B-8A5F-C31B285C9302}" type="presOf" srcId="{2CCC3550-FAF7-4991-962D-0A4CE44A8D51}" destId="{A75161B3-F239-AB41-BABC-78E5103077BD}" srcOrd="0" destOrd="0" presId="urn:microsoft.com/office/officeart/2005/8/layout/default"/>
    <dgm:cxn modelId="{C3475E50-710C-334B-991E-440359ED7719}" type="presParOf" srcId="{21FEA521-4215-9346-9B89-862D0D4DEB99}" destId="{DBCD830B-DC21-304C-A0C7-8E1952F4D604}" srcOrd="0" destOrd="0" presId="urn:microsoft.com/office/officeart/2005/8/layout/default"/>
    <dgm:cxn modelId="{0BBE0973-17FF-0248-83D5-8462A5CA3CF7}" type="presParOf" srcId="{21FEA521-4215-9346-9B89-862D0D4DEB99}" destId="{AF50021A-6C9A-B94C-8ECA-B653F50563B8}" srcOrd="1" destOrd="0" presId="urn:microsoft.com/office/officeart/2005/8/layout/default"/>
    <dgm:cxn modelId="{20E35BFE-A203-CD49-BD68-69DE4C537898}" type="presParOf" srcId="{21FEA521-4215-9346-9B89-862D0D4DEB99}" destId="{A75161B3-F239-AB41-BABC-78E5103077BD}"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CD830B-DC21-304C-A0C7-8E1952F4D604}">
      <dsp:nvSpPr>
        <dsp:cNvPr id="0" name=""/>
        <dsp:cNvSpPr/>
      </dsp:nvSpPr>
      <dsp:spPr>
        <a:xfrm>
          <a:off x="1361" y="290108"/>
          <a:ext cx="5311536" cy="3186921"/>
        </a:xfrm>
        <a:prstGeom prst="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A </a:t>
          </a:r>
          <a:r>
            <a:rPr lang="en-US" sz="3300" b="1" kern="1200" dirty="0"/>
            <a:t>problem-solving framework</a:t>
          </a:r>
          <a:r>
            <a:rPr lang="en-US" sz="3300" kern="1200" dirty="0"/>
            <a:t> is like a mental map. It gives you a clear, repeatable path to follow when you're faced with a tough question or situation.</a:t>
          </a:r>
        </a:p>
      </dsp:txBody>
      <dsp:txXfrm>
        <a:off x="1361" y="290108"/>
        <a:ext cx="5311536" cy="3186921"/>
      </dsp:txXfrm>
    </dsp:sp>
    <dsp:sp modelId="{A75161B3-F239-AB41-BABC-78E5103077BD}">
      <dsp:nvSpPr>
        <dsp:cNvPr id="0" name=""/>
        <dsp:cNvSpPr/>
      </dsp:nvSpPr>
      <dsp:spPr>
        <a:xfrm>
          <a:off x="5844051" y="290108"/>
          <a:ext cx="5311536" cy="3186921"/>
        </a:xfrm>
        <a:prstGeom prst="rect">
          <a:avLst/>
        </a:prstGeom>
        <a:solidFill>
          <a:srgbClr val="0020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The </a:t>
          </a:r>
          <a:r>
            <a:rPr lang="en-US" sz="3300" b="1" kern="1200"/>
            <a:t>APEX Framework</a:t>
          </a:r>
          <a:r>
            <a:rPr lang="en-US" sz="3300" kern="1200"/>
            <a:t> is a simple, four-step process that trains you to think clearly, act intentionally, and reflect on your results.</a:t>
          </a:r>
        </a:p>
      </dsp:txBody>
      <dsp:txXfrm>
        <a:off x="5844051" y="290108"/>
        <a:ext cx="5311536" cy="318692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p:nvPr/>
        </p:nvSpPr>
        <p:spPr>
          <a:xfrm>
            <a:off x="517870" y="6209925"/>
            <a:ext cx="11155680" cy="45719"/>
          </a:xfrm>
          <a:custGeom>
            <a:avLst/>
            <a:gdLst>
              <a:gd name="connsiteX0" fmla="*/ 0 w 8715708"/>
              <a:gd name="connsiteY0" fmla="*/ 0 h 45719"/>
              <a:gd name="connsiteX1" fmla="*/ 3694525 w 8715708"/>
              <a:gd name="connsiteY1" fmla="*/ 0 h 45719"/>
              <a:gd name="connsiteX2" fmla="*/ 5021183 w 8715708"/>
              <a:gd name="connsiteY2" fmla="*/ 0 h 45719"/>
              <a:gd name="connsiteX3" fmla="*/ 8715708 w 8715708"/>
              <a:gd name="connsiteY3" fmla="*/ 0 h 45719"/>
              <a:gd name="connsiteX4" fmla="*/ 8715708 w 8715708"/>
              <a:gd name="connsiteY4" fmla="*/ 45719 h 45719"/>
              <a:gd name="connsiteX5" fmla="*/ 5021183 w 8715708"/>
              <a:gd name="connsiteY5" fmla="*/ 45719 h 45719"/>
              <a:gd name="connsiteX6" fmla="*/ 3694525 w 8715708"/>
              <a:gd name="connsiteY6" fmla="*/ 45719 h 45719"/>
              <a:gd name="connsiteX7" fmla="*/ 0 w 8715708"/>
              <a:gd name="connsiteY7" fmla="*/ 45719 h 4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B2327B2-BA4B-2C04-0751-5CB63D4AA425}"/>
              </a:ext>
            </a:extLst>
          </p:cNvPr>
          <p:cNvSpPr>
            <a:spLocks noGrp="1"/>
          </p:cNvSpPr>
          <p:nvPr>
            <p:ph type="ctrTitle"/>
          </p:nvPr>
        </p:nvSpPr>
        <p:spPr>
          <a:xfrm>
            <a:off x="521208" y="978408"/>
            <a:ext cx="11155680" cy="3429000"/>
          </a:xfrm>
        </p:spPr>
        <p:txBody>
          <a:bodyPr anchor="t">
            <a:normAutofit/>
          </a:bodyPr>
          <a:lstStyle>
            <a:lvl1pPr algn="l">
              <a:defRPr sz="7200"/>
            </a:lvl1pPr>
          </a:lstStyle>
          <a:p>
            <a:r>
              <a:rPr lang="en-US" dirty="0"/>
              <a:t>Click to edit Master title style</a:t>
            </a:r>
          </a:p>
        </p:txBody>
      </p:sp>
      <p:sp>
        <p:nvSpPr>
          <p:cNvPr id="3" name="Subtitle 2">
            <a:extLst>
              <a:ext uri="{FF2B5EF4-FFF2-40B4-BE49-F238E27FC236}">
                <a16:creationId xmlns:a16="http://schemas.microsoft.com/office/drawing/2014/main" id="{E7201176-DC7A-4C3D-3D8F-352526DA7B5D}"/>
              </a:ext>
            </a:extLst>
          </p:cNvPr>
          <p:cNvSpPr>
            <a:spLocks noGrp="1"/>
          </p:cNvSpPr>
          <p:nvPr>
            <p:ph type="subTitle" idx="1"/>
          </p:nvPr>
        </p:nvSpPr>
        <p:spPr>
          <a:xfrm>
            <a:off x="521208" y="4480560"/>
            <a:ext cx="7104888" cy="1399032"/>
          </a:xfrm>
        </p:spPr>
        <p:txBody>
          <a:bodyPr anchor="b">
            <a:normAutofit/>
          </a:bodyPr>
          <a:lstStyle>
            <a:lvl1pPr marL="0" indent="0" algn="l">
              <a:buNone/>
              <a:defRPr sz="22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DC221-9A2E-7459-102F-C3CFB27CC389}"/>
              </a:ext>
            </a:extLst>
          </p:cNvPr>
          <p:cNvSpPr>
            <a:spLocks noGrp="1"/>
          </p:cNvSpPr>
          <p:nvPr>
            <p:ph type="dt" sz="half" idx="10"/>
          </p:nvPr>
        </p:nvSpPr>
        <p:spPr/>
        <p:txBody>
          <a:bodyPr/>
          <a:lstStyle/>
          <a:p>
            <a:fld id="{E80C50CD-E178-4744-9B35-B2F624D6C5E9}" type="datetimeFigureOut">
              <a:rPr lang="en-US" smtClean="0"/>
              <a:t>8/14/25</a:t>
            </a:fld>
            <a:endParaRPr lang="en-US"/>
          </a:p>
        </p:txBody>
      </p:sp>
      <p:sp>
        <p:nvSpPr>
          <p:cNvPr id="5" name="Footer Placeholder 4">
            <a:extLst>
              <a:ext uri="{FF2B5EF4-FFF2-40B4-BE49-F238E27FC236}">
                <a16:creationId xmlns:a16="http://schemas.microsoft.com/office/drawing/2014/main" id="{A5020671-6F7D-3A03-EEC1-661A87F96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453D3A-E0F9-8386-2A6C-96671FBB15A5}"/>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354233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36771-E72D-FAD8-771E-3E196DD2E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5BB827-257D-60D9-792F-E695900429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5D2E7-C856-F78A-E88C-375474982A5F}"/>
              </a:ext>
            </a:extLst>
          </p:cNvPr>
          <p:cNvSpPr>
            <a:spLocks noGrp="1"/>
          </p:cNvSpPr>
          <p:nvPr>
            <p:ph type="dt" sz="half" idx="10"/>
          </p:nvPr>
        </p:nvSpPr>
        <p:spPr/>
        <p:txBody>
          <a:bodyPr/>
          <a:lstStyle/>
          <a:p>
            <a:fld id="{E80C50CD-E178-4744-9B35-B2F624D6C5E9}" type="datetimeFigureOut">
              <a:rPr lang="en-US" smtClean="0"/>
              <a:t>8/14/25</a:t>
            </a:fld>
            <a:endParaRPr lang="en-US"/>
          </a:p>
        </p:txBody>
      </p:sp>
      <p:sp>
        <p:nvSpPr>
          <p:cNvPr id="5" name="Footer Placeholder 4">
            <a:extLst>
              <a:ext uri="{FF2B5EF4-FFF2-40B4-BE49-F238E27FC236}">
                <a16:creationId xmlns:a16="http://schemas.microsoft.com/office/drawing/2014/main" id="{0FDAB289-9591-51C9-9E3C-B6F2ACC6A6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FE037C-790D-7442-8E43-D2740B3952B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941356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635151-A38B-3766-6A32-FF1DF7687D9F}"/>
              </a:ext>
            </a:extLst>
          </p:cNvPr>
          <p:cNvSpPr>
            <a:spLocks noGrp="1"/>
          </p:cNvSpPr>
          <p:nvPr>
            <p:ph type="title" orient="vert"/>
          </p:nvPr>
        </p:nvSpPr>
        <p:spPr>
          <a:xfrm>
            <a:off x="8659368" y="978408"/>
            <a:ext cx="2551176" cy="536752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3D132D1-640C-FB9A-AD6F-D845738349F6}"/>
              </a:ext>
            </a:extLst>
          </p:cNvPr>
          <p:cNvSpPr>
            <a:spLocks noGrp="1"/>
          </p:cNvSpPr>
          <p:nvPr>
            <p:ph type="body" orient="vert" idx="1"/>
          </p:nvPr>
        </p:nvSpPr>
        <p:spPr>
          <a:xfrm>
            <a:off x="521208" y="978408"/>
            <a:ext cx="8010144" cy="536752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955F80A-4BA7-8ED8-9A62-B92194272620}"/>
              </a:ext>
            </a:extLst>
          </p:cNvPr>
          <p:cNvSpPr>
            <a:spLocks noGrp="1"/>
          </p:cNvSpPr>
          <p:nvPr>
            <p:ph type="dt" sz="half" idx="10"/>
          </p:nvPr>
        </p:nvSpPr>
        <p:spPr/>
        <p:txBody>
          <a:bodyPr/>
          <a:lstStyle/>
          <a:p>
            <a:fld id="{E80C50CD-E178-4744-9B35-B2F624D6C5E9}" type="datetimeFigureOut">
              <a:rPr lang="en-US" smtClean="0"/>
              <a:t>8/14/25</a:t>
            </a:fld>
            <a:endParaRPr lang="en-US"/>
          </a:p>
        </p:txBody>
      </p:sp>
      <p:sp>
        <p:nvSpPr>
          <p:cNvPr id="5" name="Footer Placeholder 4">
            <a:extLst>
              <a:ext uri="{FF2B5EF4-FFF2-40B4-BE49-F238E27FC236}">
                <a16:creationId xmlns:a16="http://schemas.microsoft.com/office/drawing/2014/main" id="{85E38113-D55A-A1A0-D1FE-53C95860F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19DDB-F89D-4B2D-21A2-82AF1D1023E4}"/>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262572D8-D485-1DB1-34B1-C35C61C89940}"/>
              </a:ext>
            </a:extLst>
          </p:cNvPr>
          <p:cNvSpPr/>
          <p:nvPr/>
        </p:nvSpPr>
        <p:spPr>
          <a:xfrm rot="5400000">
            <a:off x="8936623" y="3585018"/>
            <a:ext cx="532573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6499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26D03-149A-DAB3-4B2A-E9B74F2E25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1E73D-41A7-9934-0990-9208B95232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BB2A3F-E719-673C-5D56-F663712D0E7F}"/>
              </a:ext>
            </a:extLst>
          </p:cNvPr>
          <p:cNvSpPr>
            <a:spLocks noGrp="1"/>
          </p:cNvSpPr>
          <p:nvPr>
            <p:ph type="dt" sz="half" idx="10"/>
          </p:nvPr>
        </p:nvSpPr>
        <p:spPr/>
        <p:txBody>
          <a:bodyPr/>
          <a:lstStyle/>
          <a:p>
            <a:fld id="{E80C50CD-E178-4744-9B35-B2F624D6C5E9}" type="datetimeFigureOut">
              <a:rPr lang="en-US" smtClean="0"/>
              <a:t>8/14/25</a:t>
            </a:fld>
            <a:endParaRPr lang="en-US"/>
          </a:p>
        </p:txBody>
      </p:sp>
      <p:sp>
        <p:nvSpPr>
          <p:cNvPr id="5" name="Footer Placeholder 4">
            <a:extLst>
              <a:ext uri="{FF2B5EF4-FFF2-40B4-BE49-F238E27FC236}">
                <a16:creationId xmlns:a16="http://schemas.microsoft.com/office/drawing/2014/main" id="{04AE594A-52F5-D85E-343C-ADFEE3C72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D5C9C-B2E2-FC26-E459-9E880EF975B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6998551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9D51F-B2D5-2804-4F7C-C99850FBD05B}"/>
              </a:ext>
            </a:extLst>
          </p:cNvPr>
          <p:cNvSpPr>
            <a:spLocks noGrp="1"/>
          </p:cNvSpPr>
          <p:nvPr>
            <p:ph type="title"/>
          </p:nvPr>
        </p:nvSpPr>
        <p:spPr>
          <a:xfrm>
            <a:off x="521208" y="978408"/>
            <a:ext cx="5020056" cy="4288536"/>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5FE5516-03B6-C488-EB4A-68AE681EDFB8}"/>
              </a:ext>
            </a:extLst>
          </p:cNvPr>
          <p:cNvSpPr>
            <a:spLocks noGrp="1"/>
          </p:cNvSpPr>
          <p:nvPr>
            <p:ph type="body" idx="1"/>
          </p:nvPr>
        </p:nvSpPr>
        <p:spPr>
          <a:xfrm>
            <a:off x="521208" y="5266944"/>
            <a:ext cx="5020056" cy="1088136"/>
          </a:xfrm>
        </p:spPr>
        <p:txBody>
          <a:bodyPr anchor="b">
            <a:normAutofit/>
          </a:bodyPr>
          <a:lstStyle>
            <a:lvl1pPr marL="0" indent="0">
              <a:buNone/>
              <a:defRPr sz="2200" i="1">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0ECB4D7-49A7-D050-70B9-11A1E2D445D8}"/>
              </a:ext>
            </a:extLst>
          </p:cNvPr>
          <p:cNvSpPr>
            <a:spLocks noGrp="1"/>
          </p:cNvSpPr>
          <p:nvPr>
            <p:ph type="dt" sz="half" idx="10"/>
          </p:nvPr>
        </p:nvSpPr>
        <p:spPr/>
        <p:txBody>
          <a:bodyPr/>
          <a:lstStyle/>
          <a:p>
            <a:fld id="{E80C50CD-E178-4744-9B35-B2F624D6C5E9}" type="datetimeFigureOut">
              <a:rPr lang="en-US" smtClean="0"/>
              <a:t>8/14/25</a:t>
            </a:fld>
            <a:endParaRPr lang="en-US"/>
          </a:p>
        </p:txBody>
      </p:sp>
      <p:sp>
        <p:nvSpPr>
          <p:cNvPr id="5" name="Footer Placeholder 4">
            <a:extLst>
              <a:ext uri="{FF2B5EF4-FFF2-40B4-BE49-F238E27FC236}">
                <a16:creationId xmlns:a16="http://schemas.microsoft.com/office/drawing/2014/main" id="{8A9A913F-AD00-C1EE-B01A-8590671C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4FC386-B2AF-6FAD-D053-E22D48CD7285}"/>
              </a:ext>
            </a:extLst>
          </p:cNvPr>
          <p:cNvSpPr>
            <a:spLocks noGrp="1"/>
          </p:cNvSpPr>
          <p:nvPr>
            <p:ph type="sldNum" sz="quarter" idx="12"/>
          </p:nvPr>
        </p:nvSpPr>
        <p:spPr/>
        <p:txBody>
          <a:bodyPr/>
          <a:lstStyle/>
          <a:p>
            <a:fld id="{148CC95F-0247-41B6-91CF-DC97C76A7088}" type="slidenum">
              <a:rPr lang="en-US" smtClean="0"/>
              <a:t>‹#›</a:t>
            </a:fld>
            <a:endParaRPr lang="en-US"/>
          </a:p>
        </p:txBody>
      </p:sp>
      <p:sp>
        <p:nvSpPr>
          <p:cNvPr id="7" name="Rectangle 6">
            <a:extLst>
              <a:ext uri="{FF2B5EF4-FFF2-40B4-BE49-F238E27FC236}">
                <a16:creationId xmlns:a16="http://schemas.microsoft.com/office/drawing/2014/main" id="{4E1E1B67-3BFF-F04B-52F4-7E724FB3B24D}"/>
              </a:ext>
            </a:extLst>
          </p:cNvPr>
          <p:cNvSpPr/>
          <p:nvPr/>
        </p:nvSpPr>
        <p:spPr>
          <a:xfrm>
            <a:off x="517870" y="508090"/>
            <a:ext cx="5021183"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4488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3B21-CF4D-1B01-0F4E-D32C1B218B6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FB39FF2-6858-B514-B695-58442557D0C1}"/>
              </a:ext>
            </a:extLst>
          </p:cNvPr>
          <p:cNvSpPr>
            <a:spLocks noGrp="1"/>
          </p:cNvSpPr>
          <p:nvPr>
            <p:ph sz="half" idx="1"/>
          </p:nvPr>
        </p:nvSpPr>
        <p:spPr>
          <a:xfrm>
            <a:off x="521208"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A30130-974D-B91D-5B93-EC52AABDB5B0}"/>
              </a:ext>
            </a:extLst>
          </p:cNvPr>
          <p:cNvSpPr>
            <a:spLocks noGrp="1"/>
          </p:cNvSpPr>
          <p:nvPr>
            <p:ph sz="half" idx="2"/>
          </p:nvPr>
        </p:nvSpPr>
        <p:spPr>
          <a:xfrm>
            <a:off x="6519672" y="2578608"/>
            <a:ext cx="5166360" cy="3767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5BED99-6FD7-9C6B-1152-A6E42715BB79}"/>
              </a:ext>
            </a:extLst>
          </p:cNvPr>
          <p:cNvSpPr>
            <a:spLocks noGrp="1"/>
          </p:cNvSpPr>
          <p:nvPr>
            <p:ph type="dt" sz="half" idx="10"/>
          </p:nvPr>
        </p:nvSpPr>
        <p:spPr/>
        <p:txBody>
          <a:bodyPr/>
          <a:lstStyle/>
          <a:p>
            <a:fld id="{E80C50CD-E178-4744-9B35-B2F624D6C5E9}" type="datetimeFigureOut">
              <a:rPr lang="en-US" smtClean="0"/>
              <a:t>8/14/25</a:t>
            </a:fld>
            <a:endParaRPr lang="en-US"/>
          </a:p>
        </p:txBody>
      </p:sp>
      <p:sp>
        <p:nvSpPr>
          <p:cNvPr id="6" name="Footer Placeholder 5">
            <a:extLst>
              <a:ext uri="{FF2B5EF4-FFF2-40B4-BE49-F238E27FC236}">
                <a16:creationId xmlns:a16="http://schemas.microsoft.com/office/drawing/2014/main" id="{BA253AAC-5967-2565-A715-82D3505AB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B51313-69FB-E016-3CC1-62CA476ED214}"/>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480752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DF9D-B849-CE37-97E4-AD37F880677F}"/>
              </a:ext>
            </a:extLst>
          </p:cNvPr>
          <p:cNvSpPr>
            <a:spLocks noGrp="1"/>
          </p:cNvSpPr>
          <p:nvPr>
            <p:ph type="title"/>
          </p:nvPr>
        </p:nvSpPr>
        <p:spPr>
          <a:xfrm>
            <a:off x="521208" y="978408"/>
            <a:ext cx="11164824" cy="12161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D4C626-4008-960A-E601-6AA9F4BB8D8B}"/>
              </a:ext>
            </a:extLst>
          </p:cNvPr>
          <p:cNvSpPr>
            <a:spLocks noGrp="1"/>
          </p:cNvSpPr>
          <p:nvPr>
            <p:ph type="body" idx="1"/>
          </p:nvPr>
        </p:nvSpPr>
        <p:spPr>
          <a:xfrm>
            <a:off x="521208"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06E8D6C-AC07-ED6B-2EA8-9C40A5AEA748}"/>
              </a:ext>
            </a:extLst>
          </p:cNvPr>
          <p:cNvSpPr>
            <a:spLocks noGrp="1"/>
          </p:cNvSpPr>
          <p:nvPr>
            <p:ph sz="half" idx="2"/>
          </p:nvPr>
        </p:nvSpPr>
        <p:spPr>
          <a:xfrm>
            <a:off x="521208"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C52617E-C6D9-246B-E7B7-8159DF17C0A3}"/>
              </a:ext>
            </a:extLst>
          </p:cNvPr>
          <p:cNvSpPr>
            <a:spLocks noGrp="1"/>
          </p:cNvSpPr>
          <p:nvPr>
            <p:ph type="body" sz="quarter" idx="3"/>
          </p:nvPr>
        </p:nvSpPr>
        <p:spPr>
          <a:xfrm>
            <a:off x="6519672" y="2340864"/>
            <a:ext cx="5166360" cy="658368"/>
          </a:xfrm>
        </p:spPr>
        <p:txBody>
          <a:bodyPr anchor="b">
            <a:normAutofit/>
          </a:bodyPr>
          <a:lstStyle>
            <a:lvl1pPr marL="0" indent="0">
              <a:buNone/>
              <a:defRPr sz="22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DBC2094-7EBC-02C5-5AB5-233E63080A9C}"/>
              </a:ext>
            </a:extLst>
          </p:cNvPr>
          <p:cNvSpPr>
            <a:spLocks noGrp="1"/>
          </p:cNvSpPr>
          <p:nvPr>
            <p:ph sz="quarter" idx="4"/>
          </p:nvPr>
        </p:nvSpPr>
        <p:spPr>
          <a:xfrm>
            <a:off x="6519672" y="3035808"/>
            <a:ext cx="5166360" cy="33101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3010BD2-59B4-FD2E-3C5E-C83AE6003985}"/>
              </a:ext>
            </a:extLst>
          </p:cNvPr>
          <p:cNvSpPr>
            <a:spLocks noGrp="1"/>
          </p:cNvSpPr>
          <p:nvPr>
            <p:ph type="dt" sz="half" idx="10"/>
          </p:nvPr>
        </p:nvSpPr>
        <p:spPr/>
        <p:txBody>
          <a:bodyPr/>
          <a:lstStyle/>
          <a:p>
            <a:fld id="{E80C50CD-E178-4744-9B35-B2F624D6C5E9}" type="datetimeFigureOut">
              <a:rPr lang="en-US" smtClean="0"/>
              <a:t>8/14/25</a:t>
            </a:fld>
            <a:endParaRPr lang="en-US"/>
          </a:p>
        </p:txBody>
      </p:sp>
      <p:sp>
        <p:nvSpPr>
          <p:cNvPr id="8" name="Footer Placeholder 7">
            <a:extLst>
              <a:ext uri="{FF2B5EF4-FFF2-40B4-BE49-F238E27FC236}">
                <a16:creationId xmlns:a16="http://schemas.microsoft.com/office/drawing/2014/main" id="{E72B35C4-A654-7759-BDA0-94D9D1A216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F4347-2EC0-CA6E-2637-8048456D7ECB}"/>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37980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4716D-52F2-C7FB-83B1-2DA1AD375EAE}"/>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6F4A371-AC27-6A28-32E6-74A28371BF55}"/>
              </a:ext>
            </a:extLst>
          </p:cNvPr>
          <p:cNvSpPr>
            <a:spLocks noGrp="1"/>
          </p:cNvSpPr>
          <p:nvPr>
            <p:ph type="dt" sz="half" idx="10"/>
          </p:nvPr>
        </p:nvSpPr>
        <p:spPr/>
        <p:txBody>
          <a:bodyPr/>
          <a:lstStyle/>
          <a:p>
            <a:fld id="{E80C50CD-E178-4744-9B35-B2F624D6C5E9}" type="datetimeFigureOut">
              <a:rPr lang="en-US" smtClean="0"/>
              <a:t>8/14/25</a:t>
            </a:fld>
            <a:endParaRPr lang="en-US"/>
          </a:p>
        </p:txBody>
      </p:sp>
      <p:sp>
        <p:nvSpPr>
          <p:cNvPr id="4" name="Footer Placeholder 3">
            <a:extLst>
              <a:ext uri="{FF2B5EF4-FFF2-40B4-BE49-F238E27FC236}">
                <a16:creationId xmlns:a16="http://schemas.microsoft.com/office/drawing/2014/main" id="{D155941A-A24E-885D-E894-0326F4C400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D5E5B4-971F-FF6A-1B07-A5C8537055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120409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F431F-E6DC-4137-3092-A30A0A3628EC}"/>
              </a:ext>
            </a:extLst>
          </p:cNvPr>
          <p:cNvSpPr>
            <a:spLocks noGrp="1"/>
          </p:cNvSpPr>
          <p:nvPr>
            <p:ph type="dt" sz="half" idx="10"/>
          </p:nvPr>
        </p:nvSpPr>
        <p:spPr/>
        <p:txBody>
          <a:bodyPr/>
          <a:lstStyle/>
          <a:p>
            <a:fld id="{E80C50CD-E178-4744-9B35-B2F624D6C5E9}" type="datetimeFigureOut">
              <a:rPr lang="en-US" smtClean="0"/>
              <a:t>8/14/25</a:t>
            </a:fld>
            <a:endParaRPr lang="en-US"/>
          </a:p>
        </p:txBody>
      </p:sp>
      <p:sp>
        <p:nvSpPr>
          <p:cNvPr id="3" name="Footer Placeholder 2">
            <a:extLst>
              <a:ext uri="{FF2B5EF4-FFF2-40B4-BE49-F238E27FC236}">
                <a16:creationId xmlns:a16="http://schemas.microsoft.com/office/drawing/2014/main" id="{06AC814B-67B4-C70F-FA51-6205D5E2CB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EAA9C9-D895-DD20-1089-EA75EA428951}"/>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1746417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0562-884C-9053-70C1-3B72A0B45EA6}"/>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Content Placeholder 2">
            <a:extLst>
              <a:ext uri="{FF2B5EF4-FFF2-40B4-BE49-F238E27FC236}">
                <a16:creationId xmlns:a16="http://schemas.microsoft.com/office/drawing/2014/main" id="{0318F509-68F0-39D5-1A8B-CE246715AE46}"/>
              </a:ext>
            </a:extLst>
          </p:cNvPr>
          <p:cNvSpPr>
            <a:spLocks noGrp="1"/>
          </p:cNvSpPr>
          <p:nvPr>
            <p:ph idx="1"/>
          </p:nvPr>
        </p:nvSpPr>
        <p:spPr>
          <a:xfrm>
            <a:off x="6519672" y="987424"/>
            <a:ext cx="5166360" cy="5358384"/>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158E37C-27CE-3A84-FC74-BDCCD8A9A3EC}"/>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95F79-E23E-11D2-40BF-66ED340195DB}"/>
              </a:ext>
            </a:extLst>
          </p:cNvPr>
          <p:cNvSpPr>
            <a:spLocks noGrp="1"/>
          </p:cNvSpPr>
          <p:nvPr>
            <p:ph type="dt" sz="half" idx="10"/>
          </p:nvPr>
        </p:nvSpPr>
        <p:spPr/>
        <p:txBody>
          <a:bodyPr/>
          <a:lstStyle/>
          <a:p>
            <a:fld id="{E80C50CD-E178-4744-9B35-B2F624D6C5E9}" type="datetimeFigureOut">
              <a:rPr lang="en-US" smtClean="0"/>
              <a:t>8/14/25</a:t>
            </a:fld>
            <a:endParaRPr lang="en-US"/>
          </a:p>
        </p:txBody>
      </p:sp>
      <p:sp>
        <p:nvSpPr>
          <p:cNvPr id="6" name="Footer Placeholder 5">
            <a:extLst>
              <a:ext uri="{FF2B5EF4-FFF2-40B4-BE49-F238E27FC236}">
                <a16:creationId xmlns:a16="http://schemas.microsoft.com/office/drawing/2014/main" id="{4457F7FC-06F3-3D89-5D1A-4EC4B1D73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54ACD5-6E0B-5713-DC9A-41E9D62AB12D}"/>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301139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B2D45-7CDB-D38C-2AAE-273F797674E1}"/>
              </a:ext>
            </a:extLst>
          </p:cNvPr>
          <p:cNvSpPr>
            <a:spLocks noGrp="1"/>
          </p:cNvSpPr>
          <p:nvPr>
            <p:ph type="title"/>
          </p:nvPr>
        </p:nvSpPr>
        <p:spPr>
          <a:xfrm>
            <a:off x="521208" y="978408"/>
            <a:ext cx="5020056" cy="2459736"/>
          </a:xfrm>
        </p:spPr>
        <p:txBody>
          <a:bodyPr anchor="t">
            <a:noAutofit/>
          </a:bodyPr>
          <a:lstStyle>
            <a:lvl1pPr>
              <a:defRPr sz="4400"/>
            </a:lvl1pPr>
          </a:lstStyle>
          <a:p>
            <a:r>
              <a:rPr lang="en-US" dirty="0"/>
              <a:t>Click to edit Master title style</a:t>
            </a:r>
          </a:p>
        </p:txBody>
      </p:sp>
      <p:sp>
        <p:nvSpPr>
          <p:cNvPr id="3" name="Picture Placeholder 2">
            <a:extLst>
              <a:ext uri="{FF2B5EF4-FFF2-40B4-BE49-F238E27FC236}">
                <a16:creationId xmlns:a16="http://schemas.microsoft.com/office/drawing/2014/main" id="{CCBF0855-1744-56E4-B115-3A3C5EA7834B}"/>
              </a:ext>
            </a:extLst>
          </p:cNvPr>
          <p:cNvSpPr>
            <a:spLocks noGrp="1"/>
          </p:cNvSpPr>
          <p:nvPr>
            <p:ph type="pic" idx="1"/>
          </p:nvPr>
        </p:nvSpPr>
        <p:spPr>
          <a:xfrm>
            <a:off x="6519672" y="987424"/>
            <a:ext cx="5166360" cy="535838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5E8A1D-28AE-4A19-BD96-401D4822A53D}"/>
              </a:ext>
            </a:extLst>
          </p:cNvPr>
          <p:cNvSpPr>
            <a:spLocks noGrp="1"/>
          </p:cNvSpPr>
          <p:nvPr>
            <p:ph type="body" sz="half" idx="2"/>
          </p:nvPr>
        </p:nvSpPr>
        <p:spPr>
          <a:xfrm>
            <a:off x="521208" y="3575304"/>
            <a:ext cx="5020056" cy="2770632"/>
          </a:xfrm>
        </p:spPr>
        <p:txBody>
          <a:bodyPr>
            <a:normAutofit/>
          </a:bodyPr>
          <a:lstStyle>
            <a:lvl1pPr marL="0" indent="0">
              <a:buNone/>
              <a:defRPr sz="22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327DDB-CE95-4C89-DFC5-7DDBFC24E89C}"/>
              </a:ext>
            </a:extLst>
          </p:cNvPr>
          <p:cNvSpPr>
            <a:spLocks noGrp="1"/>
          </p:cNvSpPr>
          <p:nvPr>
            <p:ph type="dt" sz="half" idx="10"/>
          </p:nvPr>
        </p:nvSpPr>
        <p:spPr/>
        <p:txBody>
          <a:bodyPr/>
          <a:lstStyle/>
          <a:p>
            <a:fld id="{E80C50CD-E178-4744-9B35-B2F624D6C5E9}" type="datetimeFigureOut">
              <a:rPr lang="en-US" smtClean="0"/>
              <a:t>8/14/25</a:t>
            </a:fld>
            <a:endParaRPr lang="en-US"/>
          </a:p>
        </p:txBody>
      </p:sp>
      <p:sp>
        <p:nvSpPr>
          <p:cNvPr id="6" name="Footer Placeholder 5">
            <a:extLst>
              <a:ext uri="{FF2B5EF4-FFF2-40B4-BE49-F238E27FC236}">
                <a16:creationId xmlns:a16="http://schemas.microsoft.com/office/drawing/2014/main" id="{0522C835-F3B5-943C-FFC4-D5BA9666AF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709891-6E3C-ADED-01DD-15FCED37AF4A}"/>
              </a:ext>
            </a:extLst>
          </p:cNvPr>
          <p:cNvSpPr>
            <a:spLocks noGrp="1"/>
          </p:cNvSpPr>
          <p:nvPr>
            <p:ph type="sldNum" sz="quarter" idx="12"/>
          </p:nvPr>
        </p:nvSpPr>
        <p:spPr/>
        <p:txBody>
          <a:bodyPr/>
          <a:lstStyle/>
          <a:p>
            <a:fld id="{148CC95F-0247-41B6-91CF-DC97C76A7088}" type="slidenum">
              <a:rPr lang="en-US" smtClean="0"/>
              <a:t>‹#›</a:t>
            </a:fld>
            <a:endParaRPr lang="en-US"/>
          </a:p>
        </p:txBody>
      </p:sp>
    </p:spTree>
    <p:extLst>
      <p:ext uri="{BB962C8B-B14F-4D97-AF65-F5344CB8AC3E}">
        <p14:creationId xmlns:p14="http://schemas.microsoft.com/office/powerpoint/2010/main" val="2800631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A28D7-6581-4956-AAE3-9104804DF55B}"/>
              </a:ext>
            </a:extLst>
          </p:cNvPr>
          <p:cNvSpPr>
            <a:spLocks noGrp="1"/>
          </p:cNvSpPr>
          <p:nvPr>
            <p:ph type="title"/>
          </p:nvPr>
        </p:nvSpPr>
        <p:spPr>
          <a:xfrm>
            <a:off x="521208" y="978408"/>
            <a:ext cx="11155680" cy="146304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F3CFCCA4-57A4-08A1-FC45-D2BBA66FABFA}"/>
              </a:ext>
            </a:extLst>
          </p:cNvPr>
          <p:cNvSpPr>
            <a:spLocks noGrp="1"/>
          </p:cNvSpPr>
          <p:nvPr>
            <p:ph type="body" idx="1"/>
          </p:nvPr>
        </p:nvSpPr>
        <p:spPr>
          <a:xfrm>
            <a:off x="521208" y="2578608"/>
            <a:ext cx="11155680" cy="37673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0FAA0F4-2442-8D45-3C3D-1B8F55C8683A}"/>
              </a:ext>
            </a:extLst>
          </p:cNvPr>
          <p:cNvSpPr>
            <a:spLocks noGrp="1"/>
          </p:cNvSpPr>
          <p:nvPr>
            <p:ph type="dt" sz="half" idx="2"/>
          </p:nvPr>
        </p:nvSpPr>
        <p:spPr>
          <a:xfrm>
            <a:off x="521208" y="6419088"/>
            <a:ext cx="2743200" cy="365125"/>
          </a:xfrm>
          <a:prstGeom prst="rect">
            <a:avLst/>
          </a:prstGeom>
        </p:spPr>
        <p:txBody>
          <a:bodyPr vert="horz" lIns="91440" tIns="45720" rIns="91440" bIns="45720" rtlCol="0" anchor="ctr"/>
          <a:lstStyle>
            <a:lvl1pPr algn="l">
              <a:defRPr sz="900">
                <a:solidFill>
                  <a:schemeClr val="tx1"/>
                </a:solidFill>
              </a:defRPr>
            </a:lvl1pPr>
          </a:lstStyle>
          <a:p>
            <a:fld id="{E80C50CD-E178-4744-9B35-B2F624D6C5E9}" type="datetimeFigureOut">
              <a:rPr lang="en-US" smtClean="0"/>
              <a:pPr/>
              <a:t>8/14/25</a:t>
            </a:fld>
            <a:endParaRPr lang="en-US"/>
          </a:p>
        </p:txBody>
      </p:sp>
      <p:sp>
        <p:nvSpPr>
          <p:cNvPr id="5" name="Footer Placeholder 4">
            <a:extLst>
              <a:ext uri="{FF2B5EF4-FFF2-40B4-BE49-F238E27FC236}">
                <a16:creationId xmlns:a16="http://schemas.microsoft.com/office/drawing/2014/main" id="{9E03785E-FB42-1D54-92AC-D0A61A8FABD4}"/>
              </a:ext>
            </a:extLst>
          </p:cNvPr>
          <p:cNvSpPr>
            <a:spLocks noGrp="1"/>
          </p:cNvSpPr>
          <p:nvPr>
            <p:ph type="ftr" sz="quarter" idx="3"/>
          </p:nvPr>
        </p:nvSpPr>
        <p:spPr>
          <a:xfrm>
            <a:off x="521208" y="100584"/>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BCC9CF34-1274-DB45-4809-90E5D244A9AE}"/>
              </a:ext>
            </a:extLst>
          </p:cNvPr>
          <p:cNvSpPr>
            <a:spLocks noGrp="1"/>
          </p:cNvSpPr>
          <p:nvPr>
            <p:ph type="sldNum" sz="quarter" idx="4"/>
          </p:nvPr>
        </p:nvSpPr>
        <p:spPr>
          <a:xfrm>
            <a:off x="11457432" y="6419088"/>
            <a:ext cx="640080" cy="365125"/>
          </a:xfrm>
          <a:prstGeom prst="rect">
            <a:avLst/>
          </a:prstGeom>
        </p:spPr>
        <p:txBody>
          <a:bodyPr vert="horz" lIns="91440" tIns="45720" rIns="91440" bIns="45720" rtlCol="0" anchor="ctr"/>
          <a:lstStyle>
            <a:lvl1pPr algn="r">
              <a:defRPr sz="900">
                <a:solidFill>
                  <a:schemeClr val="tx1"/>
                </a:solidFill>
              </a:defRPr>
            </a:lvl1pPr>
          </a:lstStyle>
          <a:p>
            <a:fld id="{148CC95F-0247-41B6-91CF-DC97C76A7088}" type="slidenum">
              <a:rPr lang="en-US" smtClean="0"/>
              <a:pPr/>
              <a:t>‹#›</a:t>
            </a:fld>
            <a:endParaRPr lang="en-US"/>
          </a:p>
        </p:txBody>
      </p:sp>
      <p:sp>
        <p:nvSpPr>
          <p:cNvPr id="7" name="Freeform: Shape 6">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24458687"/>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Video 3" descr="Open Field With Satellite Dish">
            <a:extLst>
              <a:ext uri="{FF2B5EF4-FFF2-40B4-BE49-F238E27FC236}">
                <a16:creationId xmlns:a16="http://schemas.microsoft.com/office/drawing/2014/main" id="{4CF264B1-47FC-44F7-E3D2-2355D719F2D3}"/>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59" r="-1" b="-1"/>
          <a:stretch>
            <a:fillRect/>
          </a:stretch>
        </p:blipFill>
        <p:spPr>
          <a:xfrm>
            <a:off x="20" y="10"/>
            <a:ext cx="12188932" cy="6857990"/>
          </a:xfrm>
          <a:prstGeom prst="rect">
            <a:avLst/>
          </a:prstGeom>
        </p:spPr>
      </p:pic>
      <p:sp>
        <p:nvSpPr>
          <p:cNvPr id="11" name="Rectangle 10">
            <a:extLst>
              <a:ext uri="{FF2B5EF4-FFF2-40B4-BE49-F238E27FC236}">
                <a16:creationId xmlns:a16="http://schemas.microsoft.com/office/drawing/2014/main" id="{7508F7DC-CA28-4ACE-AF79-D7E98ED1B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89239" y="-389238"/>
            <a:ext cx="6858000" cy="7636476"/>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B20218-A500-457C-B65C-F3D198B1F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524" y="0"/>
            <a:ext cx="12188952" cy="3652125"/>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6FDD3C-B1E9-8C81-BEC5-A8C4167D3E02}"/>
              </a:ext>
            </a:extLst>
          </p:cNvPr>
          <p:cNvSpPr>
            <a:spLocks noGrp="1"/>
          </p:cNvSpPr>
          <p:nvPr>
            <p:ph type="ctrTitle"/>
          </p:nvPr>
        </p:nvSpPr>
        <p:spPr>
          <a:xfrm>
            <a:off x="517870" y="978408"/>
            <a:ext cx="8686796" cy="1802643"/>
          </a:xfrm>
        </p:spPr>
        <p:txBody>
          <a:bodyPr anchor="t">
            <a:noAutofit/>
          </a:bodyPr>
          <a:lstStyle/>
          <a:p>
            <a:r>
              <a:rPr lang="en-US" sz="5400" dirty="0"/>
              <a:t>APEX: A Framework for Smarter Problem Solving</a:t>
            </a:r>
            <a:endParaRPr lang="en-US" sz="5400" dirty="0">
              <a:solidFill>
                <a:srgbClr val="FFFFFF"/>
              </a:solidFill>
            </a:endParaRPr>
          </a:p>
        </p:txBody>
      </p:sp>
      <p:sp>
        <p:nvSpPr>
          <p:cNvPr id="3" name="Subtitle 2">
            <a:extLst>
              <a:ext uri="{FF2B5EF4-FFF2-40B4-BE49-F238E27FC236}">
                <a16:creationId xmlns:a16="http://schemas.microsoft.com/office/drawing/2014/main" id="{79398E63-91FC-DC28-0643-39F1105CD547}"/>
              </a:ext>
            </a:extLst>
          </p:cNvPr>
          <p:cNvSpPr>
            <a:spLocks noGrp="1"/>
          </p:cNvSpPr>
          <p:nvPr>
            <p:ph type="subTitle" idx="1"/>
          </p:nvPr>
        </p:nvSpPr>
        <p:spPr>
          <a:xfrm>
            <a:off x="500913" y="5775808"/>
            <a:ext cx="8720710" cy="721462"/>
          </a:xfrm>
        </p:spPr>
        <p:txBody>
          <a:bodyPr anchor="t">
            <a:normAutofit/>
          </a:bodyPr>
          <a:lstStyle/>
          <a:p>
            <a:r>
              <a:rPr lang="en-US" sz="3600" dirty="0"/>
              <a:t>Assess – Plan – Execute – eXamine</a:t>
            </a:r>
          </a:p>
        </p:txBody>
      </p:sp>
      <p:sp>
        <p:nvSpPr>
          <p:cNvPr id="15" name="Rectangle 14">
            <a:extLst>
              <a:ext uri="{FF2B5EF4-FFF2-40B4-BE49-F238E27FC236}">
                <a16:creationId xmlns:a16="http://schemas.microsoft.com/office/drawing/2014/main" id="{B2C335F7-F61C-4EB4-80F2-4B1438FE6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508090"/>
            <a:ext cx="8686800" cy="14927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75190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04213918-F1EB-4BCE-BE23-F5E9851EE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B6ED105-024C-627B-820B-D3A455FB252D}"/>
              </a:ext>
            </a:extLst>
          </p:cNvPr>
          <p:cNvSpPr>
            <a:spLocks noGrp="1"/>
          </p:cNvSpPr>
          <p:nvPr>
            <p:ph type="title"/>
          </p:nvPr>
        </p:nvSpPr>
        <p:spPr>
          <a:xfrm>
            <a:off x="521208" y="978408"/>
            <a:ext cx="11155680" cy="1463040"/>
          </a:xfrm>
        </p:spPr>
        <p:txBody>
          <a:bodyPr>
            <a:normAutofit/>
          </a:bodyPr>
          <a:lstStyle/>
          <a:p>
            <a:r>
              <a:rPr lang="en-US" dirty="0"/>
              <a:t>What Is a Problem-Solving Framework?</a:t>
            </a:r>
          </a:p>
        </p:txBody>
      </p:sp>
      <p:sp>
        <p:nvSpPr>
          <p:cNvPr id="41" name="Rectangle 40">
            <a:extLst>
              <a:ext uri="{FF2B5EF4-FFF2-40B4-BE49-F238E27FC236}">
                <a16:creationId xmlns:a16="http://schemas.microsoft.com/office/drawing/2014/main" id="{2062E862-C7F7-4CA1-B929-D0B75F5E9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5680"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5BA783A9-EC66-FDEB-C35C-2F9B76E30F0F}"/>
              </a:ext>
            </a:extLst>
          </p:cNvPr>
          <p:cNvGraphicFramePr>
            <a:graphicFrameLocks noGrp="1"/>
          </p:cNvGraphicFramePr>
          <p:nvPr>
            <p:ph idx="1"/>
            <p:extLst>
              <p:ext uri="{D42A27DB-BD31-4B8C-83A1-F6EECF244321}">
                <p14:modId xmlns:p14="http://schemas.microsoft.com/office/powerpoint/2010/main" val="1532147554"/>
              </p:ext>
            </p:extLst>
          </p:nvPr>
        </p:nvGraphicFramePr>
        <p:xfrm>
          <a:off x="520700" y="2578100"/>
          <a:ext cx="11156950" cy="3767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9294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EC38958-9A69-239A-BA79-2AEC73345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9C36C6F-441A-95B3-706F-573AD7A4C893}"/>
              </a:ext>
            </a:extLst>
          </p:cNvPr>
          <p:cNvSpPr>
            <a:spLocks noGrp="1"/>
          </p:cNvSpPr>
          <p:nvPr>
            <p:ph type="title"/>
          </p:nvPr>
        </p:nvSpPr>
        <p:spPr>
          <a:xfrm>
            <a:off x="6153912" y="978408"/>
            <a:ext cx="5513832" cy="1463040"/>
          </a:xfrm>
        </p:spPr>
        <p:txBody>
          <a:bodyPr>
            <a:normAutofit/>
          </a:bodyPr>
          <a:lstStyle/>
          <a:p>
            <a:r>
              <a:rPr lang="en-US" b="0" dirty="0"/>
              <a:t>Why Use a Framework?</a:t>
            </a:r>
            <a:endParaRPr lang="en-US" dirty="0"/>
          </a:p>
        </p:txBody>
      </p:sp>
      <p:pic>
        <p:nvPicPr>
          <p:cNvPr id="5" name="Picture 4">
            <a:extLst>
              <a:ext uri="{FF2B5EF4-FFF2-40B4-BE49-F238E27FC236}">
                <a16:creationId xmlns:a16="http://schemas.microsoft.com/office/drawing/2014/main" id="{29C12BA3-1A74-B62B-498E-6F136EDADFF3}"/>
              </a:ext>
            </a:extLst>
          </p:cNvPr>
          <p:cNvPicPr>
            <a:picLocks noChangeAspect="1"/>
          </p:cNvPicPr>
          <p:nvPr/>
        </p:nvPicPr>
        <p:blipFill>
          <a:blip r:embed="rId2"/>
          <a:stretch>
            <a:fillRect/>
          </a:stretch>
        </p:blipFill>
        <p:spPr>
          <a:xfrm>
            <a:off x="517867" y="947138"/>
            <a:ext cx="4959823" cy="4959823"/>
          </a:xfrm>
          <a:prstGeom prst="rect">
            <a:avLst/>
          </a:prstGeom>
        </p:spPr>
      </p:pic>
      <p:sp>
        <p:nvSpPr>
          <p:cNvPr id="12" name="Freeform: Shape 11">
            <a:extLst>
              <a:ext uri="{FF2B5EF4-FFF2-40B4-BE49-F238E27FC236}">
                <a16:creationId xmlns:a16="http://schemas.microsoft.com/office/drawing/2014/main" id="{6EC109E5-0396-8968-4F42-DFEC28036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8484" y="508090"/>
            <a:ext cx="5513832" cy="149279"/>
          </a:xfrm>
          <a:custGeom>
            <a:avLst/>
            <a:gdLst>
              <a:gd name="connsiteX0" fmla="*/ 0 w 6090847"/>
              <a:gd name="connsiteY0" fmla="*/ 0 h 149279"/>
              <a:gd name="connsiteX1" fmla="*/ 6090847 w 6090847"/>
              <a:gd name="connsiteY1" fmla="*/ 0 h 149279"/>
              <a:gd name="connsiteX2" fmla="*/ 6090847 w 6090847"/>
              <a:gd name="connsiteY2" fmla="*/ 149279 h 149279"/>
              <a:gd name="connsiteX3" fmla="*/ 0 w 6090847"/>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6090847" h="149279">
                <a:moveTo>
                  <a:pt x="0" y="0"/>
                </a:moveTo>
                <a:lnTo>
                  <a:pt x="6090847" y="0"/>
                </a:lnTo>
                <a:lnTo>
                  <a:pt x="6090847"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9727745-B3CA-64F9-2293-6DE396270A35}"/>
              </a:ext>
            </a:extLst>
          </p:cNvPr>
          <p:cNvSpPr>
            <a:spLocks noGrp="1"/>
          </p:cNvSpPr>
          <p:nvPr>
            <p:ph idx="1"/>
          </p:nvPr>
        </p:nvSpPr>
        <p:spPr>
          <a:xfrm>
            <a:off x="6153912" y="2578608"/>
            <a:ext cx="5281875" cy="3767328"/>
          </a:xfrm>
        </p:spPr>
        <p:txBody>
          <a:bodyPr>
            <a:normAutofit/>
          </a:bodyPr>
          <a:lstStyle/>
          <a:p>
            <a:r>
              <a:rPr lang="en-US" sz="2400" dirty="0"/>
              <a:t>Life and school are full of problems.</a:t>
            </a:r>
          </a:p>
          <a:p>
            <a:r>
              <a:rPr lang="en-US" sz="2400" dirty="0"/>
              <a:t>APEX helps break complex problems into manageable steps.</a:t>
            </a:r>
          </a:p>
          <a:p>
            <a:r>
              <a:rPr lang="en-US" sz="2400" dirty="0"/>
              <a:t>Following the right order avoids costly mistakes.</a:t>
            </a:r>
          </a:p>
          <a:p>
            <a:r>
              <a:rPr lang="en-US" sz="2400" dirty="0"/>
              <a:t>Think: </a:t>
            </a:r>
            <a:r>
              <a:rPr lang="en-US" sz="2400" b="1" dirty="0"/>
              <a:t>checklist, not chaos</a:t>
            </a:r>
            <a:r>
              <a:rPr lang="en-US" sz="2400" dirty="0"/>
              <a:t>.</a:t>
            </a:r>
          </a:p>
        </p:txBody>
      </p:sp>
    </p:spTree>
    <p:extLst>
      <p:ext uri="{BB962C8B-B14F-4D97-AF65-F5344CB8AC3E}">
        <p14:creationId xmlns:p14="http://schemas.microsoft.com/office/powerpoint/2010/main" val="232795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9925"/>
            <a:ext cx="11155680" cy="4571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Rectangle 12">
            <a:extLst>
              <a:ext uri="{FF2B5EF4-FFF2-40B4-BE49-F238E27FC236}">
                <a16:creationId xmlns:a16="http://schemas.microsoft.com/office/drawing/2014/main" id="{FAF3766F-DEF3-4802-BB0D-7A18EDD97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12775B-3CD1-EC87-AB4F-FFF0B3796DCD}"/>
              </a:ext>
            </a:extLst>
          </p:cNvPr>
          <p:cNvSpPr>
            <a:spLocks noGrp="1"/>
          </p:cNvSpPr>
          <p:nvPr>
            <p:ph type="title"/>
          </p:nvPr>
        </p:nvSpPr>
        <p:spPr>
          <a:xfrm>
            <a:off x="517870" y="978408"/>
            <a:ext cx="3465681" cy="2450592"/>
          </a:xfrm>
        </p:spPr>
        <p:txBody>
          <a:bodyPr vert="horz" lIns="91440" tIns="45720" rIns="91440" bIns="45720" rtlCol="0" anchor="t">
            <a:normAutofit/>
          </a:bodyPr>
          <a:lstStyle/>
          <a:p>
            <a:r>
              <a:rPr lang="en-US" sz="4800" dirty="0">
                <a:solidFill>
                  <a:schemeClr val="tx2"/>
                </a:solidFill>
              </a:rPr>
              <a:t>What Does APEX Stand For?</a:t>
            </a:r>
          </a:p>
        </p:txBody>
      </p:sp>
      <p:sp>
        <p:nvSpPr>
          <p:cNvPr id="15" name="Rectangle 14">
            <a:extLst>
              <a:ext uri="{FF2B5EF4-FFF2-40B4-BE49-F238E27FC236}">
                <a16:creationId xmlns:a16="http://schemas.microsoft.com/office/drawing/2014/main" id="{D91952F0-771E-D2ED-C333-EEED6708B8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3466424"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FB6D83C-2377-9CAD-A991-9E0B6AF25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1208" y="6299535"/>
            <a:ext cx="3465681" cy="4646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graphicFrame>
        <p:nvGraphicFramePr>
          <p:cNvPr id="4" name="Content Placeholder 3">
            <a:extLst>
              <a:ext uri="{FF2B5EF4-FFF2-40B4-BE49-F238E27FC236}">
                <a16:creationId xmlns:a16="http://schemas.microsoft.com/office/drawing/2014/main" id="{2FE9276C-CEF1-94E2-A820-B3578F60CB28}"/>
              </a:ext>
            </a:extLst>
          </p:cNvPr>
          <p:cNvGraphicFramePr>
            <a:graphicFrameLocks noGrp="1"/>
          </p:cNvGraphicFramePr>
          <p:nvPr>
            <p:ph idx="1"/>
            <p:extLst>
              <p:ext uri="{D42A27DB-BD31-4B8C-83A1-F6EECF244321}">
                <p14:modId xmlns:p14="http://schemas.microsoft.com/office/powerpoint/2010/main" val="2948996699"/>
              </p:ext>
            </p:extLst>
          </p:nvPr>
        </p:nvGraphicFramePr>
        <p:xfrm>
          <a:off x="4232366" y="1423546"/>
          <a:ext cx="7438427" cy="4109814"/>
        </p:xfrm>
        <a:graphic>
          <a:graphicData uri="http://schemas.openxmlformats.org/drawingml/2006/table">
            <a:tbl>
              <a:tblPr>
                <a:solidFill>
                  <a:srgbClr val="F2F2F2">
                    <a:alpha val="30196"/>
                  </a:srgbClr>
                </a:solidFill>
              </a:tblPr>
              <a:tblGrid>
                <a:gridCol w="1551139">
                  <a:extLst>
                    <a:ext uri="{9D8B030D-6E8A-4147-A177-3AD203B41FA5}">
                      <a16:colId xmlns:a16="http://schemas.microsoft.com/office/drawing/2014/main" val="742928331"/>
                    </a:ext>
                  </a:extLst>
                </a:gridCol>
                <a:gridCol w="3528799">
                  <a:extLst>
                    <a:ext uri="{9D8B030D-6E8A-4147-A177-3AD203B41FA5}">
                      <a16:colId xmlns:a16="http://schemas.microsoft.com/office/drawing/2014/main" val="1351336271"/>
                    </a:ext>
                  </a:extLst>
                </a:gridCol>
                <a:gridCol w="2358489">
                  <a:extLst>
                    <a:ext uri="{9D8B030D-6E8A-4147-A177-3AD203B41FA5}">
                      <a16:colId xmlns:a16="http://schemas.microsoft.com/office/drawing/2014/main" val="3961549546"/>
                    </a:ext>
                  </a:extLst>
                </a:gridCol>
              </a:tblGrid>
              <a:tr h="634341">
                <a:tc>
                  <a:txBody>
                    <a:bodyPr/>
                    <a:lstStyle/>
                    <a:p>
                      <a:pPr>
                        <a:buNone/>
                      </a:pPr>
                      <a:r>
                        <a:rPr lang="en-US" sz="2100" cap="none" spc="0">
                          <a:solidFill>
                            <a:schemeClr val="tx1"/>
                          </a:solidFill>
                        </a:rPr>
                        <a:t>Step</a:t>
                      </a:r>
                    </a:p>
                  </a:txBody>
                  <a:tcPr marL="174220" marR="134016" marT="134016" marB="134016" anchor="ctr">
                    <a:lnL w="38100" cap="flat" cmpd="sng" algn="ctr">
                      <a:noFill/>
                      <a:prstDash val="solid"/>
                    </a:lnL>
                    <a:lnR w="6350" cap="flat" cmpd="sng" algn="ctr">
                      <a:solidFill>
                        <a:schemeClr val="tx1">
                          <a:lumMod val="75000"/>
                          <a:lumOff val="25000"/>
                        </a:schemeClr>
                      </a:solidFill>
                      <a:prstDash val="solid"/>
                    </a:lnR>
                    <a:lnT w="38100" cap="flat" cmpd="sng" algn="ctr">
                      <a:no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buNone/>
                      </a:pPr>
                      <a:r>
                        <a:rPr lang="en-US" sz="2100" cap="none" spc="0">
                          <a:solidFill>
                            <a:schemeClr val="tx1"/>
                          </a:solidFill>
                        </a:rPr>
                        <a:t>What It Means</a:t>
                      </a:r>
                    </a:p>
                  </a:txBody>
                  <a:tcPr marL="174220" marR="134016" marT="134016" marB="134016"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38100" cap="flat" cmpd="sng" algn="ctr">
                      <a:no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buNone/>
                      </a:pPr>
                      <a:r>
                        <a:rPr lang="en-US" sz="2100" cap="none" spc="0">
                          <a:solidFill>
                            <a:schemeClr val="tx1"/>
                          </a:solidFill>
                        </a:rPr>
                        <a:t>Think of it like...</a:t>
                      </a:r>
                    </a:p>
                  </a:txBody>
                  <a:tcPr marL="174220" marR="134016" marT="134016" marB="134016" anchor="ctr">
                    <a:lnL w="6350" cap="flat" cmpd="sng" algn="ctr">
                      <a:solidFill>
                        <a:schemeClr val="tx1">
                          <a:lumMod val="75000"/>
                          <a:lumOff val="25000"/>
                        </a:schemeClr>
                      </a:solidFill>
                      <a:prstDash val="solid"/>
                    </a:lnL>
                    <a:lnR w="38100" cap="flat" cmpd="sng" algn="ctr">
                      <a:noFill/>
                      <a:prstDash val="solid"/>
                    </a:lnR>
                    <a:lnT w="38100" cap="flat" cmpd="sng" algn="ctr">
                      <a:no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2477318784"/>
                  </a:ext>
                </a:extLst>
              </a:tr>
              <a:tr h="947044">
                <a:tc>
                  <a:txBody>
                    <a:bodyPr/>
                    <a:lstStyle/>
                    <a:p>
                      <a:pPr>
                        <a:buNone/>
                      </a:pPr>
                      <a:r>
                        <a:rPr lang="en-US" sz="2100" b="1" cap="none" spc="0" dirty="0">
                          <a:solidFill>
                            <a:srgbClr val="0070C0"/>
                          </a:solidFill>
                        </a:rPr>
                        <a:t>Assess</a:t>
                      </a:r>
                      <a:endParaRPr lang="en-US" sz="2100" cap="none" spc="0" dirty="0">
                        <a:solidFill>
                          <a:srgbClr val="0070C0"/>
                        </a:solidFill>
                      </a:endParaRPr>
                    </a:p>
                  </a:txBody>
                  <a:tcPr marL="174220" marR="134016" marT="134016" marB="134016" anchor="ctr">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buNone/>
                      </a:pPr>
                      <a:r>
                        <a:rPr lang="en-US" sz="2100" cap="none" spc="0" dirty="0">
                          <a:solidFill>
                            <a:schemeClr val="tx1"/>
                          </a:solidFill>
                        </a:rPr>
                        <a:t>What do I know? What am I solving?</a:t>
                      </a:r>
                    </a:p>
                  </a:txBody>
                  <a:tcPr marL="174220" marR="134016" marT="134016" marB="134016"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buNone/>
                      </a:pPr>
                      <a:r>
                        <a:rPr lang="en-US" sz="2100" cap="none" spc="0" dirty="0">
                          <a:solidFill>
                            <a:schemeClr val="tx1"/>
                          </a:solidFill>
                        </a:rPr>
                        <a:t>Situation report</a:t>
                      </a:r>
                    </a:p>
                  </a:txBody>
                  <a:tcPr marL="174220" marR="134016" marT="134016" marB="134016" anchor="ctr">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2561632916"/>
                  </a:ext>
                </a:extLst>
              </a:tr>
              <a:tr h="947044">
                <a:tc>
                  <a:txBody>
                    <a:bodyPr/>
                    <a:lstStyle/>
                    <a:p>
                      <a:pPr>
                        <a:buNone/>
                      </a:pPr>
                      <a:r>
                        <a:rPr lang="en-US" sz="2100" b="1" cap="none" spc="0" dirty="0">
                          <a:solidFill>
                            <a:srgbClr val="0070C0"/>
                          </a:solidFill>
                        </a:rPr>
                        <a:t>Plan</a:t>
                      </a:r>
                      <a:endParaRPr lang="en-US" sz="2100" cap="none" spc="0" dirty="0">
                        <a:solidFill>
                          <a:srgbClr val="0070C0"/>
                        </a:solidFill>
                      </a:endParaRPr>
                    </a:p>
                  </a:txBody>
                  <a:tcPr marL="174220" marR="134016" marT="134016" marB="134016" anchor="ctr">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buNone/>
                      </a:pPr>
                      <a:r>
                        <a:rPr lang="en-US" sz="2100" cap="none" spc="0">
                          <a:solidFill>
                            <a:schemeClr val="tx1"/>
                          </a:solidFill>
                        </a:rPr>
                        <a:t>What tools and steps will I use?</a:t>
                      </a:r>
                    </a:p>
                  </a:txBody>
                  <a:tcPr marL="174220" marR="134016" marT="134016" marB="134016"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buNone/>
                      </a:pPr>
                      <a:r>
                        <a:rPr lang="en-US" sz="2100" cap="none" spc="0" dirty="0">
                          <a:solidFill>
                            <a:schemeClr val="tx1"/>
                          </a:solidFill>
                        </a:rPr>
                        <a:t>Game plan</a:t>
                      </a:r>
                    </a:p>
                  </a:txBody>
                  <a:tcPr marL="174220" marR="134016" marT="134016" marB="134016" anchor="ctr">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3276433952"/>
                  </a:ext>
                </a:extLst>
              </a:tr>
              <a:tr h="634341">
                <a:tc>
                  <a:txBody>
                    <a:bodyPr/>
                    <a:lstStyle/>
                    <a:p>
                      <a:pPr>
                        <a:buNone/>
                      </a:pPr>
                      <a:r>
                        <a:rPr lang="en-US" sz="2100" b="1" cap="none" spc="0" dirty="0">
                          <a:solidFill>
                            <a:srgbClr val="0070C0"/>
                          </a:solidFill>
                        </a:rPr>
                        <a:t>Execute</a:t>
                      </a:r>
                      <a:endParaRPr lang="en-US" sz="2100" cap="none" spc="0" dirty="0">
                        <a:solidFill>
                          <a:srgbClr val="0070C0"/>
                        </a:solidFill>
                      </a:endParaRPr>
                    </a:p>
                  </a:txBody>
                  <a:tcPr marL="174220" marR="134016" marT="134016" marB="134016" anchor="ctr">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buNone/>
                      </a:pPr>
                      <a:r>
                        <a:rPr lang="en-US" sz="2100" cap="none" spc="0">
                          <a:solidFill>
                            <a:schemeClr val="tx1"/>
                          </a:solidFill>
                        </a:rPr>
                        <a:t>Carry out the plan</a:t>
                      </a:r>
                    </a:p>
                  </a:txBody>
                  <a:tcPr marL="174220" marR="134016" marT="134016" marB="134016"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tc>
                  <a:txBody>
                    <a:bodyPr/>
                    <a:lstStyle/>
                    <a:p>
                      <a:pPr>
                        <a:buNone/>
                      </a:pPr>
                      <a:r>
                        <a:rPr lang="en-US" sz="2100" cap="none" spc="0">
                          <a:solidFill>
                            <a:schemeClr val="tx1"/>
                          </a:solidFill>
                        </a:rPr>
                        <a:t>Action time</a:t>
                      </a:r>
                    </a:p>
                  </a:txBody>
                  <a:tcPr marL="174220" marR="134016" marT="134016" marB="134016" anchor="ctr">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6350" cap="flat" cmpd="sng" algn="ctr">
                      <a:solidFill>
                        <a:schemeClr val="tx1">
                          <a:lumMod val="75000"/>
                          <a:lumOff val="25000"/>
                        </a:schemeClr>
                      </a:solidFill>
                      <a:prstDash val="solid"/>
                    </a:lnB>
                    <a:solidFill>
                      <a:srgbClr val="F2F2F2">
                        <a:alpha val="30196"/>
                      </a:srgbClr>
                    </a:solidFill>
                  </a:tcPr>
                </a:tc>
                <a:extLst>
                  <a:ext uri="{0D108BD9-81ED-4DB2-BD59-A6C34878D82A}">
                    <a16:rowId xmlns:a16="http://schemas.microsoft.com/office/drawing/2014/main" val="41584027"/>
                  </a:ext>
                </a:extLst>
              </a:tr>
              <a:tr h="947044">
                <a:tc>
                  <a:txBody>
                    <a:bodyPr/>
                    <a:lstStyle/>
                    <a:p>
                      <a:pPr>
                        <a:buNone/>
                      </a:pPr>
                      <a:r>
                        <a:rPr lang="en-US" sz="2100" b="1" cap="none" spc="0" dirty="0">
                          <a:solidFill>
                            <a:srgbClr val="0070C0"/>
                          </a:solidFill>
                        </a:rPr>
                        <a:t>eXamine</a:t>
                      </a:r>
                      <a:endParaRPr lang="en-US" sz="2100" cap="none" spc="0" dirty="0">
                        <a:solidFill>
                          <a:srgbClr val="0070C0"/>
                        </a:solidFill>
                      </a:endParaRPr>
                    </a:p>
                  </a:txBody>
                  <a:tcPr marL="174220" marR="134016" marT="134016" marB="134016" anchor="ctr">
                    <a:lnL w="38100" cap="flat" cmpd="sng" algn="ctr">
                      <a:no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38100" cap="flat" cmpd="sng" algn="ctr">
                      <a:noFill/>
                      <a:prstDash val="solid"/>
                    </a:lnB>
                    <a:solidFill>
                      <a:srgbClr val="F2F2F2">
                        <a:alpha val="30196"/>
                      </a:srgbClr>
                    </a:solidFill>
                  </a:tcPr>
                </a:tc>
                <a:tc>
                  <a:txBody>
                    <a:bodyPr/>
                    <a:lstStyle/>
                    <a:p>
                      <a:pPr>
                        <a:buNone/>
                      </a:pPr>
                      <a:r>
                        <a:rPr lang="en-US" sz="2100" cap="none" spc="0">
                          <a:solidFill>
                            <a:schemeClr val="tx1"/>
                          </a:solidFill>
                        </a:rPr>
                        <a:t>Check the result: Does it make sense?</a:t>
                      </a:r>
                    </a:p>
                  </a:txBody>
                  <a:tcPr marL="174220" marR="134016" marT="134016" marB="134016" anchor="ctr">
                    <a:lnL w="6350" cap="flat" cmpd="sng" algn="ctr">
                      <a:solidFill>
                        <a:schemeClr val="tx1">
                          <a:lumMod val="75000"/>
                          <a:lumOff val="25000"/>
                        </a:schemeClr>
                      </a:solidFill>
                      <a:prstDash val="solid"/>
                    </a:lnL>
                    <a:lnR w="6350" cap="flat" cmpd="sng" algn="ctr">
                      <a:solidFill>
                        <a:schemeClr val="tx1">
                          <a:lumMod val="75000"/>
                          <a:lumOff val="25000"/>
                        </a:schemeClr>
                      </a:solidFill>
                      <a:prstDash val="solid"/>
                    </a:lnR>
                    <a:lnT w="6350" cap="flat" cmpd="sng" algn="ctr">
                      <a:solidFill>
                        <a:schemeClr val="tx1">
                          <a:lumMod val="75000"/>
                          <a:lumOff val="25000"/>
                        </a:schemeClr>
                      </a:solidFill>
                      <a:prstDash val="solid"/>
                    </a:lnT>
                    <a:lnB w="38100" cap="flat" cmpd="sng" algn="ctr">
                      <a:noFill/>
                      <a:prstDash val="solid"/>
                    </a:lnB>
                    <a:solidFill>
                      <a:srgbClr val="F2F2F2">
                        <a:alpha val="30196"/>
                      </a:srgbClr>
                    </a:solidFill>
                  </a:tcPr>
                </a:tc>
                <a:tc>
                  <a:txBody>
                    <a:bodyPr/>
                    <a:lstStyle/>
                    <a:p>
                      <a:pPr>
                        <a:buNone/>
                      </a:pPr>
                      <a:r>
                        <a:rPr lang="en-US" sz="2100" cap="none" spc="0" dirty="0">
                          <a:solidFill>
                            <a:schemeClr val="tx1"/>
                          </a:solidFill>
                        </a:rPr>
                        <a:t>Debrief &amp; debug</a:t>
                      </a:r>
                    </a:p>
                  </a:txBody>
                  <a:tcPr marL="174220" marR="134016" marT="134016" marB="134016" anchor="ctr">
                    <a:lnL w="6350" cap="flat" cmpd="sng" algn="ctr">
                      <a:solidFill>
                        <a:schemeClr val="tx1">
                          <a:lumMod val="75000"/>
                          <a:lumOff val="25000"/>
                        </a:schemeClr>
                      </a:solidFill>
                      <a:prstDash val="solid"/>
                    </a:lnL>
                    <a:lnR w="38100" cap="flat" cmpd="sng" algn="ctr">
                      <a:noFill/>
                      <a:prstDash val="solid"/>
                    </a:lnR>
                    <a:lnT w="6350" cap="flat" cmpd="sng" algn="ctr">
                      <a:solidFill>
                        <a:schemeClr val="tx1">
                          <a:lumMod val="75000"/>
                          <a:lumOff val="25000"/>
                        </a:schemeClr>
                      </a:solidFill>
                      <a:prstDash val="solid"/>
                    </a:lnT>
                    <a:lnB w="38100" cap="flat" cmpd="sng" algn="ctr">
                      <a:noFill/>
                      <a:prstDash val="solid"/>
                    </a:lnB>
                    <a:solidFill>
                      <a:srgbClr val="F2F2F2">
                        <a:alpha val="30196"/>
                      </a:srgbClr>
                    </a:solidFill>
                  </a:tcPr>
                </a:tc>
                <a:extLst>
                  <a:ext uri="{0D108BD9-81ED-4DB2-BD59-A6C34878D82A}">
                    <a16:rowId xmlns:a16="http://schemas.microsoft.com/office/drawing/2014/main" val="4213793664"/>
                  </a:ext>
                </a:extLst>
              </a:tr>
            </a:tbl>
          </a:graphicData>
        </a:graphic>
      </p:graphicFrame>
    </p:spTree>
    <p:extLst>
      <p:ext uri="{BB962C8B-B14F-4D97-AF65-F5344CB8AC3E}">
        <p14:creationId xmlns:p14="http://schemas.microsoft.com/office/powerpoint/2010/main" val="1043992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4C0330F-1D4F-4552-B799-615DD237B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Bierstadt"/>
              <a:ea typeface="+mn-ea"/>
              <a:cs typeface="+mn-cs"/>
            </a:endParaRPr>
          </a:p>
        </p:txBody>
      </p:sp>
      <p:sp>
        <p:nvSpPr>
          <p:cNvPr id="2" name="Title 1">
            <a:extLst>
              <a:ext uri="{FF2B5EF4-FFF2-40B4-BE49-F238E27FC236}">
                <a16:creationId xmlns:a16="http://schemas.microsoft.com/office/drawing/2014/main" id="{84D3B7A0-3524-219C-C90E-0F03F5EF01A3}"/>
              </a:ext>
            </a:extLst>
          </p:cNvPr>
          <p:cNvSpPr>
            <a:spLocks noGrp="1"/>
          </p:cNvSpPr>
          <p:nvPr>
            <p:ph type="title"/>
          </p:nvPr>
        </p:nvSpPr>
        <p:spPr>
          <a:xfrm>
            <a:off x="521208" y="978408"/>
            <a:ext cx="4754880" cy="1463040"/>
          </a:xfrm>
        </p:spPr>
        <p:txBody>
          <a:bodyPr>
            <a:normAutofit/>
          </a:bodyPr>
          <a:lstStyle/>
          <a:p>
            <a:pPr>
              <a:lnSpc>
                <a:spcPct val="90000"/>
              </a:lnSpc>
            </a:pPr>
            <a:r>
              <a:rPr lang="en-US" sz="3400" b="0"/>
              <a:t>A Real-Life Example: The Snake and the Hiker</a:t>
            </a:r>
            <a:endParaRPr lang="en-US" sz="3400"/>
          </a:p>
        </p:txBody>
      </p:sp>
      <p:sp>
        <p:nvSpPr>
          <p:cNvPr id="19" name="Rectangle 18">
            <a:extLst>
              <a:ext uri="{FF2B5EF4-FFF2-40B4-BE49-F238E27FC236}">
                <a16:creationId xmlns:a16="http://schemas.microsoft.com/office/drawing/2014/main" id="{92BE0106-0C20-465B-A1BE-0BAC2737B1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1" y="508090"/>
            <a:ext cx="4672966" cy="1492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12" name="Content Placeholder 11">
            <a:extLst>
              <a:ext uri="{FF2B5EF4-FFF2-40B4-BE49-F238E27FC236}">
                <a16:creationId xmlns:a16="http://schemas.microsoft.com/office/drawing/2014/main" id="{E82AFED4-58AE-E09D-FC16-C02DC18AE788}"/>
              </a:ext>
            </a:extLst>
          </p:cNvPr>
          <p:cNvSpPr>
            <a:spLocks noGrp="1"/>
          </p:cNvSpPr>
          <p:nvPr>
            <p:ph idx="1"/>
          </p:nvPr>
        </p:nvSpPr>
        <p:spPr>
          <a:xfrm>
            <a:off x="521208" y="2578608"/>
            <a:ext cx="4672584" cy="3767328"/>
          </a:xfrm>
        </p:spPr>
        <p:txBody>
          <a:bodyPr>
            <a:normAutofit/>
          </a:bodyPr>
          <a:lstStyle/>
          <a:p>
            <a:pPr marL="0" indent="0">
              <a:buNone/>
            </a:pPr>
            <a:r>
              <a:rPr lang="en-US" sz="2400" b="1" dirty="0"/>
              <a:t>Assess</a:t>
            </a:r>
            <a:r>
              <a:rPr lang="en-US" sz="2400" dirty="0"/>
              <a:t> – Danger level? Victim's condition?</a:t>
            </a:r>
          </a:p>
          <a:p>
            <a:pPr marL="0" indent="0">
              <a:buNone/>
            </a:pPr>
            <a:r>
              <a:rPr lang="en-US" sz="2400" b="1" dirty="0"/>
              <a:t>Plan</a:t>
            </a:r>
            <a:r>
              <a:rPr lang="en-US" sz="2400" dirty="0"/>
              <a:t> – Find a stick, call for help, remove the snake.</a:t>
            </a:r>
          </a:p>
          <a:p>
            <a:pPr marL="0" indent="0">
              <a:buNone/>
            </a:pPr>
            <a:r>
              <a:rPr lang="en-US" sz="2400" b="1" dirty="0"/>
              <a:t>Execute</a:t>
            </a:r>
            <a:r>
              <a:rPr lang="en-US" sz="2400" dirty="0"/>
              <a:t> – Carefully put the plan into motion.</a:t>
            </a:r>
          </a:p>
          <a:p>
            <a:pPr marL="0" indent="0">
              <a:buNone/>
            </a:pPr>
            <a:r>
              <a:rPr lang="en-US" sz="2400" b="1" dirty="0"/>
              <a:t>eXamine</a:t>
            </a:r>
            <a:r>
              <a:rPr lang="en-US" sz="2400" dirty="0"/>
              <a:t> – Did it work? Is help coming? Is the hiker okay?</a:t>
            </a:r>
          </a:p>
        </p:txBody>
      </p:sp>
      <p:pic>
        <p:nvPicPr>
          <p:cNvPr id="10" name="Picture 9" descr="A cartoon of a child with a snake in the woods&#10;&#10;AI-generated content may be incorrect.">
            <a:extLst>
              <a:ext uri="{FF2B5EF4-FFF2-40B4-BE49-F238E27FC236}">
                <a16:creationId xmlns:a16="http://schemas.microsoft.com/office/drawing/2014/main" id="{86876F82-5266-2DD1-BFE4-4DAB2CCA3A1E}"/>
              </a:ext>
            </a:extLst>
          </p:cNvPr>
          <p:cNvPicPr>
            <a:picLocks noChangeAspect="1"/>
          </p:cNvPicPr>
          <p:nvPr/>
        </p:nvPicPr>
        <p:blipFill>
          <a:blip r:embed="rId2"/>
          <a:srcRect l="2348" r="-3" b="-3"/>
          <a:stretch>
            <a:fillRect/>
          </a:stretch>
        </p:blipFill>
        <p:spPr>
          <a:xfrm>
            <a:off x="5958018" y="508090"/>
            <a:ext cx="5709726" cy="5846989"/>
          </a:xfrm>
          <a:prstGeom prst="rect">
            <a:avLst/>
          </a:prstGeom>
        </p:spPr>
      </p:pic>
    </p:spTree>
    <p:extLst>
      <p:ext uri="{BB962C8B-B14F-4D97-AF65-F5344CB8AC3E}">
        <p14:creationId xmlns:p14="http://schemas.microsoft.com/office/powerpoint/2010/main" val="2229858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A wide-format 3D wireframe illustration of a simple mountain range. The scene features a prominent central peak and surrounding lower mountains, all built from precise, geometric wireframe lines. The style is minimalist and technical, with triangular shapes forming the ridges and contours. The background is clean or subtly gradient, enhancing the wireframe effect. The composition is panoramic, allowing the mountain range to stretch across the width of the image. The overall look is abstract, architectural, and modern.">
            <a:extLst>
              <a:ext uri="{FF2B5EF4-FFF2-40B4-BE49-F238E27FC236}">
                <a16:creationId xmlns:a16="http://schemas.microsoft.com/office/drawing/2014/main" id="{E49847A0-CCB4-53D2-B366-12005214CF27}"/>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9668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087C1A-520C-BA18-B55C-402A0D5E739A}"/>
              </a:ext>
            </a:extLst>
          </p:cNvPr>
          <p:cNvSpPr>
            <a:spLocks noGrp="1"/>
          </p:cNvSpPr>
          <p:nvPr>
            <p:ph type="title"/>
          </p:nvPr>
        </p:nvSpPr>
        <p:spPr/>
        <p:txBody>
          <a:bodyPr/>
          <a:lstStyle/>
          <a:p>
            <a:r>
              <a:rPr lang="en-US" b="0" dirty="0"/>
              <a:t>Why It Works</a:t>
            </a:r>
            <a:endParaRPr lang="en-US" dirty="0"/>
          </a:p>
        </p:txBody>
      </p:sp>
      <p:sp>
        <p:nvSpPr>
          <p:cNvPr id="3" name="Content Placeholder 2">
            <a:extLst>
              <a:ext uri="{FF2B5EF4-FFF2-40B4-BE49-F238E27FC236}">
                <a16:creationId xmlns:a16="http://schemas.microsoft.com/office/drawing/2014/main" id="{E48D911E-8F44-F5CE-5F38-D2052B95F443}"/>
              </a:ext>
            </a:extLst>
          </p:cNvPr>
          <p:cNvSpPr>
            <a:spLocks noGrp="1"/>
          </p:cNvSpPr>
          <p:nvPr>
            <p:ph idx="1"/>
          </p:nvPr>
        </p:nvSpPr>
        <p:spPr>
          <a:xfrm>
            <a:off x="1033489" y="3079459"/>
            <a:ext cx="10125021" cy="3249386"/>
          </a:xfrm>
        </p:spPr>
        <p:txBody>
          <a:bodyPr>
            <a:normAutofit/>
          </a:bodyPr>
          <a:lstStyle/>
          <a:p>
            <a:r>
              <a:rPr lang="en-US" sz="2800" dirty="0"/>
              <a:t>APEX isn’t just a physics tool — it’s a way of thinking that works in all parts of life.</a:t>
            </a:r>
          </a:p>
          <a:p>
            <a:r>
              <a:rPr lang="en-US" sz="2800" dirty="0"/>
              <a:t>Problems can feel overwhelming until you break them down.</a:t>
            </a:r>
          </a:p>
          <a:p>
            <a:r>
              <a:rPr lang="en-US" sz="2800" dirty="0"/>
              <a:t>APEX gives you structure and confidence to move forward.</a:t>
            </a:r>
          </a:p>
          <a:p>
            <a:r>
              <a:rPr lang="en-US" sz="2800" dirty="0"/>
              <a:t>Use it when you’re stuck, uncertain, or facing a tough decision.</a:t>
            </a:r>
          </a:p>
        </p:txBody>
      </p:sp>
    </p:spTree>
    <p:extLst>
      <p:ext uri="{BB962C8B-B14F-4D97-AF65-F5344CB8AC3E}">
        <p14:creationId xmlns:p14="http://schemas.microsoft.com/office/powerpoint/2010/main" val="1741903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774A975B-A886-5202-0489-6965514A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69" y="508090"/>
            <a:ext cx="11153214" cy="149279"/>
          </a:xfrm>
          <a:custGeom>
            <a:avLst/>
            <a:gdLst>
              <a:gd name="connsiteX0" fmla="*/ 0 w 8085002"/>
              <a:gd name="connsiteY0" fmla="*/ 0 h 149279"/>
              <a:gd name="connsiteX1" fmla="*/ 8085002 w 8085002"/>
              <a:gd name="connsiteY1" fmla="*/ 0 h 149279"/>
              <a:gd name="connsiteX2" fmla="*/ 8085002 w 8085002"/>
              <a:gd name="connsiteY2" fmla="*/ 149279 h 149279"/>
              <a:gd name="connsiteX3" fmla="*/ 0 w 8085002"/>
              <a:gd name="connsiteY3" fmla="*/ 149279 h 149279"/>
            </a:gdLst>
            <a:ahLst/>
            <a:cxnLst>
              <a:cxn ang="0">
                <a:pos x="connsiteX0" y="connsiteY0"/>
              </a:cxn>
              <a:cxn ang="0">
                <a:pos x="connsiteX1" y="connsiteY1"/>
              </a:cxn>
              <a:cxn ang="0">
                <a:pos x="connsiteX2" y="connsiteY2"/>
              </a:cxn>
              <a:cxn ang="0">
                <a:pos x="connsiteX3" y="connsiteY3"/>
              </a:cxn>
            </a:cxnLst>
            <a:rect l="l" t="t" r="r" b="b"/>
            <a:pathLst>
              <a:path w="8085002" h="149279">
                <a:moveTo>
                  <a:pt x="0" y="0"/>
                </a:moveTo>
                <a:lnTo>
                  <a:pt x="8085002" y="0"/>
                </a:lnTo>
                <a:lnTo>
                  <a:pt x="8085002" y="149279"/>
                </a:lnTo>
                <a:lnTo>
                  <a:pt x="0" y="14927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A67E988-5919-57BB-C7DE-D3EAD38A3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70" y="6209925"/>
            <a:ext cx="11155680" cy="45719"/>
          </a:xfrm>
          <a:custGeom>
            <a:avLst/>
            <a:gdLst/>
            <a:ahLst/>
            <a:cxnLst/>
            <a:rect l="l" t="t" r="r" b="b"/>
            <a:pathLst>
              <a:path w="8715708" h="45719">
                <a:moveTo>
                  <a:pt x="0" y="0"/>
                </a:moveTo>
                <a:lnTo>
                  <a:pt x="3694525" y="0"/>
                </a:lnTo>
                <a:lnTo>
                  <a:pt x="5021183" y="0"/>
                </a:lnTo>
                <a:lnTo>
                  <a:pt x="8715708" y="0"/>
                </a:lnTo>
                <a:lnTo>
                  <a:pt x="8715708" y="45719"/>
                </a:lnTo>
                <a:lnTo>
                  <a:pt x="5021183" y="45719"/>
                </a:lnTo>
                <a:lnTo>
                  <a:pt x="3694525" y="45719"/>
                </a:lnTo>
                <a:lnTo>
                  <a:pt x="0" y="4571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7">
            <a:extLst>
              <a:ext uri="{FF2B5EF4-FFF2-40B4-BE49-F238E27FC236}">
                <a16:creationId xmlns:a16="http://schemas.microsoft.com/office/drawing/2014/main" id="{0EECA69B-4C2A-7F31-8019-E90DB3BD4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pic>
        <p:nvPicPr>
          <p:cNvPr id="9" name="Picture 8" descr="A low angle view of a mountain range&#10;&#10;AI-generated content may be incorrect.">
            <a:extLst>
              <a:ext uri="{FF2B5EF4-FFF2-40B4-BE49-F238E27FC236}">
                <a16:creationId xmlns:a16="http://schemas.microsoft.com/office/drawing/2014/main" id="{C39CC84B-A8D9-AC74-59EE-B69754C4305A}"/>
              </a:ext>
            </a:extLst>
          </p:cNvPr>
          <p:cNvPicPr>
            <a:picLocks noChangeAspect="1"/>
          </p:cNvPicPr>
          <p:nvPr/>
        </p:nvPicPr>
        <p:blipFill>
          <a:blip r:embed="rId2"/>
          <a:srcRect r="9091" b="10679"/>
          <a:stretch>
            <a:fillRect/>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857DEAC1-B3AA-6569-0A44-A191DF2F3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7840"/>
            <a:ext cx="12191999" cy="128016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ierstadt"/>
              <a:ea typeface="+mn-ea"/>
              <a:cs typeface="+mn-cs"/>
            </a:endParaRPr>
          </a:p>
        </p:txBody>
      </p:sp>
      <p:sp>
        <p:nvSpPr>
          <p:cNvPr id="7" name="Subtitle 2">
            <a:extLst>
              <a:ext uri="{FF2B5EF4-FFF2-40B4-BE49-F238E27FC236}">
                <a16:creationId xmlns:a16="http://schemas.microsoft.com/office/drawing/2014/main" id="{0E38A8EA-7DFD-43FB-249F-F983E21A043F}"/>
              </a:ext>
            </a:extLst>
          </p:cNvPr>
          <p:cNvSpPr txBox="1">
            <a:spLocks/>
          </p:cNvSpPr>
          <p:nvPr/>
        </p:nvSpPr>
        <p:spPr>
          <a:xfrm>
            <a:off x="320039" y="5739969"/>
            <a:ext cx="8178501" cy="960120"/>
          </a:xfrm>
          <a:prstGeom prst="rect">
            <a:avLst/>
          </a:prstGeom>
          <a:ln>
            <a:noFill/>
          </a:ln>
        </p:spPr>
        <p:txBody>
          <a:bodyPr vert="horz" lIns="91440" tIns="45720" rIns="91440" bIns="45720" rtlCol="0" anchor="ctr">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ct val="0"/>
              </a:spcBef>
              <a:spcAft>
                <a:spcPts val="600"/>
              </a:spcAft>
              <a:buNone/>
            </a:pPr>
            <a:r>
              <a:rPr lang="en-US" sz="3700" b="1">
                <a:latin typeface="+mj-lt"/>
                <a:ea typeface="+mj-ea"/>
                <a:cs typeface="+mj-cs"/>
              </a:rPr>
              <a:t>Assess – Plan – Execute – eXamine</a:t>
            </a:r>
          </a:p>
        </p:txBody>
      </p:sp>
    </p:spTree>
    <p:extLst>
      <p:ext uri="{BB962C8B-B14F-4D97-AF65-F5344CB8AC3E}">
        <p14:creationId xmlns:p14="http://schemas.microsoft.com/office/powerpoint/2010/main" val="1887356445"/>
      </p:ext>
    </p:extLst>
  </p:cSld>
  <p:clrMapOvr>
    <a:masterClrMapping/>
  </p:clrMapOvr>
</p:sld>
</file>

<file path=ppt/theme/theme1.xml><?xml version="1.0" encoding="utf-8"?>
<a:theme xmlns:a="http://schemas.openxmlformats.org/drawingml/2006/main" name="GestaltVTI">
  <a:themeElements>
    <a:clrScheme name="Gestalt">
      <a:dk1>
        <a:srgbClr val="000000"/>
      </a:dk1>
      <a:lt1>
        <a:sysClr val="window" lastClr="FFFFFF"/>
      </a:lt1>
      <a:dk2>
        <a:srgbClr val="262626"/>
      </a:dk2>
      <a:lt2>
        <a:srgbClr val="F7F7F7"/>
      </a:lt2>
      <a:accent1>
        <a:srgbClr val="EBA000"/>
      </a:accent1>
      <a:accent2>
        <a:srgbClr val="00BAC8"/>
      </a:accent2>
      <a:accent3>
        <a:srgbClr val="E64823"/>
      </a:accent3>
      <a:accent4>
        <a:srgbClr val="4D5AFF"/>
      </a:accent4>
      <a:accent5>
        <a:srgbClr val="FE5D21"/>
      </a:accent5>
      <a:accent6>
        <a:srgbClr val="00C777"/>
      </a:accent6>
      <a:hlink>
        <a:srgbClr val="2998E3"/>
      </a:hlink>
      <a:folHlink>
        <a:srgbClr val="939393"/>
      </a:folHlink>
    </a:clrScheme>
    <a:fontScheme name="Gestalt">
      <a:majorFont>
        <a:latin typeface="Bierstadt"/>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estaltVTI" id="{4F87C71D-53D1-4B71-BF97-FD0EA4B25665}" vid="{A110AFC4-8D8A-4C02-8885-7BA370B379B5}"/>
    </a:ext>
  </a:extLst>
</a:theme>
</file>

<file path=docProps/app.xml><?xml version="1.0" encoding="utf-8"?>
<Properties xmlns="http://schemas.openxmlformats.org/officeDocument/2006/extended-properties" xmlns:vt="http://schemas.openxmlformats.org/officeDocument/2006/docPropsVTypes">
  <TotalTime>78</TotalTime>
  <Words>290</Words>
  <Application>Microsoft Macintosh PowerPoint</Application>
  <PresentationFormat>Widescreen</PresentationFormat>
  <Paragraphs>37</Paragraphs>
  <Slides>7</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Bierstadt</vt:lpstr>
      <vt:lpstr>GestaltVTI</vt:lpstr>
      <vt:lpstr>APEX: A Framework for Smarter Problem Solving</vt:lpstr>
      <vt:lpstr>What Is a Problem-Solving Framework?</vt:lpstr>
      <vt:lpstr>Why Use a Framework?</vt:lpstr>
      <vt:lpstr>What Does APEX Stand For?</vt:lpstr>
      <vt:lpstr>A Real-Life Example: The Snake and the Hiker</vt:lpstr>
      <vt:lpstr>Why It Works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Daniel Harrison</dc:creator>
  <cp:lastModifiedBy>Daniel Harrison</cp:lastModifiedBy>
  <cp:revision>1</cp:revision>
  <dcterms:created xsi:type="dcterms:W3CDTF">2025-08-14T22:41:59Z</dcterms:created>
  <dcterms:modified xsi:type="dcterms:W3CDTF">2025-08-15T00:00:10Z</dcterms:modified>
</cp:coreProperties>
</file>