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6" r:id="rId2"/>
    <p:sldId id="258" r:id="rId3"/>
    <p:sldId id="257" r:id="rId4"/>
    <p:sldId id="259" r:id="rId5"/>
    <p:sldId id="260" r:id="rId6"/>
    <p:sldId id="262" r:id="rId7"/>
    <p:sldId id="26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BF1185-FEF2-4245-9945-CA27227110D7}" v="22" dt="2026-03-12T16:00:05.8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54"/>
    <p:restoredTop sz="94679"/>
  </p:normalViewPr>
  <p:slideViewPr>
    <p:cSldViewPr snapToGrid="0">
      <p:cViewPr varScale="1">
        <p:scale>
          <a:sx n="59" d="100"/>
          <a:sy n="59" d="100"/>
        </p:scale>
        <p:origin x="292"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Harrison" userId="301a693d-1ceb-4de8-befe-322916af6327" providerId="ADAL" clId="{91958A0E-92BF-43E7-8E08-1708DFD7EE99}"/>
    <pc:docChg chg="custSel modSld">
      <pc:chgData name="Daniel Harrison" userId="301a693d-1ceb-4de8-befe-322916af6327" providerId="ADAL" clId="{91958A0E-92BF-43E7-8E08-1708DFD7EE99}" dt="2026-03-12T16:00:26.451" v="38" actId="1076"/>
      <pc:docMkLst>
        <pc:docMk/>
      </pc:docMkLst>
      <pc:sldChg chg="delSp modSp mod">
        <pc:chgData name="Daniel Harrison" userId="301a693d-1ceb-4de8-befe-322916af6327" providerId="ADAL" clId="{91958A0E-92BF-43E7-8E08-1708DFD7EE99}" dt="2026-03-12T15:57:43.130" v="3" actId="1076"/>
        <pc:sldMkLst>
          <pc:docMk/>
          <pc:sldMk cId="2420135993" sldId="256"/>
        </pc:sldMkLst>
        <pc:spChg chg="mod">
          <ac:chgData name="Daniel Harrison" userId="301a693d-1ceb-4de8-befe-322916af6327" providerId="ADAL" clId="{91958A0E-92BF-43E7-8E08-1708DFD7EE99}" dt="2026-03-12T15:57:43.130" v="3" actId="1076"/>
          <ac:spMkLst>
            <pc:docMk/>
            <pc:sldMk cId="2420135993" sldId="256"/>
            <ac:spMk id="2" creationId="{FA87A902-CC53-C9B3-5972-F975D5BCE05E}"/>
          </ac:spMkLst>
        </pc:spChg>
        <pc:spChg chg="del mod">
          <ac:chgData name="Daniel Harrison" userId="301a693d-1ceb-4de8-befe-322916af6327" providerId="ADAL" clId="{91958A0E-92BF-43E7-8E08-1708DFD7EE99}" dt="2026-03-12T15:57:23.994" v="1" actId="478"/>
          <ac:spMkLst>
            <pc:docMk/>
            <pc:sldMk cId="2420135993" sldId="256"/>
            <ac:spMk id="3" creationId="{2E6B0CA4-2C54-DF3C-AB89-74387CB593B6}"/>
          </ac:spMkLst>
        </pc:spChg>
      </pc:sldChg>
      <pc:sldChg chg="addSp modSp mod">
        <pc:chgData name="Daniel Harrison" userId="301a693d-1ceb-4de8-befe-322916af6327" providerId="ADAL" clId="{91958A0E-92BF-43E7-8E08-1708DFD7EE99}" dt="2026-03-12T16:00:26.451" v="38" actId="1076"/>
        <pc:sldMkLst>
          <pc:docMk/>
          <pc:sldMk cId="143878929" sldId="257"/>
        </pc:sldMkLst>
        <pc:spChg chg="mod">
          <ac:chgData name="Daniel Harrison" userId="301a693d-1ceb-4de8-befe-322916af6327" providerId="ADAL" clId="{91958A0E-92BF-43E7-8E08-1708DFD7EE99}" dt="2026-03-12T16:00:12.297" v="34" actId="1076"/>
          <ac:spMkLst>
            <pc:docMk/>
            <pc:sldMk cId="143878929" sldId="257"/>
            <ac:spMk id="2" creationId="{6CBB8D29-AFEF-FD83-FBB5-B783261EFA8E}"/>
          </ac:spMkLst>
        </pc:spChg>
        <pc:spChg chg="mod">
          <ac:chgData name="Daniel Harrison" userId="301a693d-1ceb-4de8-befe-322916af6327" providerId="ADAL" clId="{91958A0E-92BF-43E7-8E08-1708DFD7EE99}" dt="2026-03-12T16:00:26.451" v="38" actId="1076"/>
          <ac:spMkLst>
            <pc:docMk/>
            <pc:sldMk cId="143878929" sldId="257"/>
            <ac:spMk id="3" creationId="{6E51F4DB-60A6-26DB-3E16-F90D80798602}"/>
          </ac:spMkLst>
        </pc:spChg>
        <pc:spChg chg="add mod">
          <ac:chgData name="Daniel Harrison" userId="301a693d-1ceb-4de8-befe-322916af6327" providerId="ADAL" clId="{91958A0E-92BF-43E7-8E08-1708DFD7EE99}" dt="2026-03-12T16:00:21.346" v="37" actId="1076"/>
          <ac:spMkLst>
            <pc:docMk/>
            <pc:sldMk cId="143878929" sldId="257"/>
            <ac:spMk id="5" creationId="{A0629A47-259F-38B0-216C-2057850D59C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4291BB-D04C-164C-8E9F-6ACAA03CD42A}" type="datetimeFigureOut">
              <a:rPr lang="en-US" smtClean="0"/>
              <a:t>3/12/2026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260F65-BBC1-904C-85CB-AB19E6A3587A}" type="slidenum">
              <a:rPr lang="en-US" smtClean="0"/>
              <a:t>‹#›</a:t>
            </a:fld>
            <a:endParaRPr lang="en-US"/>
          </a:p>
        </p:txBody>
      </p:sp>
    </p:spTree>
    <p:extLst>
      <p:ext uri="{BB962C8B-B14F-4D97-AF65-F5344CB8AC3E}">
        <p14:creationId xmlns:p14="http://schemas.microsoft.com/office/powerpoint/2010/main" val="1584135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/electronic-copper-rivers_2144812_1306062"&gt;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1</a:t>
            </a:fld>
            <a:endParaRPr lang="en-US"/>
          </a:p>
        </p:txBody>
      </p:sp>
    </p:spTree>
    <p:extLst>
      <p:ext uri="{BB962C8B-B14F-4D97-AF65-F5344CB8AC3E}">
        <p14:creationId xmlns:p14="http://schemas.microsoft.com/office/powerpoint/2010/main" val="2426619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href="https://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/i/cozy-indoor-slippers_1322295_428032"&gt;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2</a:t>
            </a:fld>
            <a:endParaRPr lang="en-US"/>
          </a:p>
        </p:txBody>
      </p:sp>
    </p:spTree>
    <p:extLst>
      <p:ext uri="{BB962C8B-B14F-4D97-AF65-F5344CB8AC3E}">
        <p14:creationId xmlns:p14="http://schemas.microsoft.com/office/powerpoint/2010/main" val="1385272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/futuristic-technology-interaction_1244174_296318"&gt;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p>
          <a:p>
            <a:endParaRPr lang="en-US" b="0" i="0" u="none" strike="noStrike" dirty="0">
              <a:solidFill>
                <a:srgbClr val="000000"/>
              </a:solidFill>
              <a:effectLst/>
              <a:latin typeface="__Roboto_4db51b"/>
            </a:endParaRPr>
          </a:p>
          <a:p>
            <a:r>
              <a:rPr lang="en-US" b="0" i="0" u="none" strike="noStrike" dirty="0">
                <a:solidFill>
                  <a:srgbClr val="000000"/>
                </a:solidFill>
                <a:effectLst/>
                <a:latin typeface="__Roboto_4db51b"/>
              </a:rPr>
              <a:t>T</a:t>
            </a:r>
            <a:r>
              <a:rPr lang="en-US" b="0" i="0" u="none" strike="noStrike" dirty="0">
                <a:solidFill>
                  <a:srgbClr val="000000"/>
                </a:solidFill>
                <a:effectLst/>
                <a:latin typeface="-webkit-standard"/>
              </a:rPr>
              <a:t>ypical small static charge a human might accumulate—well below 1 microcoulomb, and far below the range that would be dangerous.</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6</a:t>
            </a:fld>
            <a:endParaRPr lang="en-US"/>
          </a:p>
        </p:txBody>
      </p:sp>
    </p:spTree>
    <p:extLst>
      <p:ext uri="{BB962C8B-B14F-4D97-AF65-F5344CB8AC3E}">
        <p14:creationId xmlns:p14="http://schemas.microsoft.com/office/powerpoint/2010/main" val="3386677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/electric-sky-drama_2191653_1295191"&gt;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7</a:t>
            </a:fld>
            <a:endParaRPr lang="en-US"/>
          </a:p>
        </p:txBody>
      </p:sp>
    </p:spTree>
    <p:extLst>
      <p:ext uri="{BB962C8B-B14F-4D97-AF65-F5344CB8AC3E}">
        <p14:creationId xmlns:p14="http://schemas.microsoft.com/office/powerpoint/2010/main" val="2461961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E3F74-D11D-1A2C-2D58-2306D81CF7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771C60-DF74-FF5C-8F26-DE51978220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7386F88-FA4C-B2F1-66B5-62DD46F4FCC1}"/>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E4ACD168-975D-FC73-4DF7-BC094023D9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4E62B5-8A9C-6538-4FE0-468C47A9D4D9}"/>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404597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64220-378D-EA11-B4C3-DCFA340469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718D546-944A-CA1C-6111-B92EA28E2DB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DFC55F-C3CC-5C6A-B87C-D624129322F9}"/>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3FF6B2B2-55A3-9A90-F786-CF18687FA1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AB2C0D-1AAB-BBBA-3D68-AD112904967D}"/>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228297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1E1B352-BDAF-6017-80DB-360D3AB5FB1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A999977-7FF3-5970-6B73-70D2207D2C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26EFEF-8772-1BA8-90A0-E01712110A3C}"/>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4F5E18DA-6F9A-C97A-B2C8-E1D3A85649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26F81-A3DD-4F57-4353-3108F3FE489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207857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BE55F-207C-E6E0-B539-51864E771C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01A993-27BA-65D3-3F90-E165437A39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169E1F-E783-0357-9914-96F61673E12E}"/>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0C3218AE-85B4-2843-73CC-BBC7A21469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6029EA-E899-EEAA-CD86-438084F250A9}"/>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663477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0B0F3-E60F-51D4-D87B-8235E56FA0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0671019-4F6B-2A81-B7C4-6088835517F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709915-9F6B-D156-270F-1A950C537642}"/>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881CCB14-60A4-C416-A01D-E2B7075121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7C1A8A-A2BF-5FD6-5A77-2B08CD5CAE9D}"/>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4011430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5E2B1-83A0-C453-A498-5554602203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C373A9-25E0-E23B-8D4C-4D895811AA9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E13BEB0-4739-FE10-DC97-20237AA1AA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F00B2E9-8747-E92A-9485-67D23ABEB406}"/>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6" name="Footer Placeholder 5">
            <a:extLst>
              <a:ext uri="{FF2B5EF4-FFF2-40B4-BE49-F238E27FC236}">
                <a16:creationId xmlns:a16="http://schemas.microsoft.com/office/drawing/2014/main" id="{3F0B9AB3-4F81-2B9B-AD1F-49615855FB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6D9737-4A64-DC7E-1AB1-BBE0981EA257}"/>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561056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4B04C-6E84-E406-8148-0C742F02E8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386E50-87AD-417D-D50E-D1DF30DC38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AEF1A8B-EFCF-8134-FB25-2D7A9B99F1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E7679BF-64DC-1A63-C456-5A835DC0A6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F66F7A-F25F-3076-A8F4-6E7F84A2B25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BCB316-D1E3-F58F-E2FA-1664D3D648D0}"/>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8" name="Footer Placeholder 7">
            <a:extLst>
              <a:ext uri="{FF2B5EF4-FFF2-40B4-BE49-F238E27FC236}">
                <a16:creationId xmlns:a16="http://schemas.microsoft.com/office/drawing/2014/main" id="{8D39C4A2-50F2-4EAA-2C68-576948CD2E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86874DE-D138-1450-B879-7C324F2F2D90}"/>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835137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FFD43-5152-BE8E-839E-39072E66C47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CDB801-14ED-C0A8-C9C3-E9E5BBC98DFF}"/>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4" name="Footer Placeholder 3">
            <a:extLst>
              <a:ext uri="{FF2B5EF4-FFF2-40B4-BE49-F238E27FC236}">
                <a16:creationId xmlns:a16="http://schemas.microsoft.com/office/drawing/2014/main" id="{4F28B7B7-4BD1-BECF-4EDB-1D6020E16B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1952AD-13EC-C7BA-BC90-481D57BA15AA}"/>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29134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F758B0-38CF-6A77-D677-287EE34DBC01}"/>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3" name="Footer Placeholder 2">
            <a:extLst>
              <a:ext uri="{FF2B5EF4-FFF2-40B4-BE49-F238E27FC236}">
                <a16:creationId xmlns:a16="http://schemas.microsoft.com/office/drawing/2014/main" id="{683EDCEB-F42F-580E-28AE-E2512A712E1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EA4F77-0979-C651-5626-4ECD537A99DB}"/>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00597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529F5-024E-DDB6-D875-21ABAAF0F5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359422-D776-21F4-483C-C98115BE53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5BF7B7-A38A-DB5C-C80F-853F4F265F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3BA683-FCB8-059A-DF2D-349D886499C6}"/>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6" name="Footer Placeholder 5">
            <a:extLst>
              <a:ext uri="{FF2B5EF4-FFF2-40B4-BE49-F238E27FC236}">
                <a16:creationId xmlns:a16="http://schemas.microsoft.com/office/drawing/2014/main" id="{9B260B44-5363-E89C-F887-7FF5AC5FDF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CE67C9-F350-12D4-9AB7-31292DC7967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476909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6E0DA-DFE7-BDA3-CA1E-D647599554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FC9E2E-09F6-F886-C21A-35FD23F5B2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0A8164-3037-1AB5-F33B-AB5BB540DE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83DCEE-6CE2-3DB4-C16A-18A7ACCCCC68}"/>
              </a:ext>
            </a:extLst>
          </p:cNvPr>
          <p:cNvSpPr>
            <a:spLocks noGrp="1"/>
          </p:cNvSpPr>
          <p:nvPr>
            <p:ph type="dt" sz="half" idx="10"/>
          </p:nvPr>
        </p:nvSpPr>
        <p:spPr/>
        <p:txBody>
          <a:bodyPr/>
          <a:lstStyle/>
          <a:p>
            <a:fld id="{76000887-CD4F-B347-959A-652E11DE6E6D}" type="datetimeFigureOut">
              <a:rPr lang="en-US" smtClean="0"/>
              <a:t>3/12/2026</a:t>
            </a:fld>
            <a:endParaRPr lang="en-US"/>
          </a:p>
        </p:txBody>
      </p:sp>
      <p:sp>
        <p:nvSpPr>
          <p:cNvPr id="6" name="Footer Placeholder 5">
            <a:extLst>
              <a:ext uri="{FF2B5EF4-FFF2-40B4-BE49-F238E27FC236}">
                <a16:creationId xmlns:a16="http://schemas.microsoft.com/office/drawing/2014/main" id="{81CFA4C3-DF7E-B466-71E7-920698BD95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2986A0-801B-B4AE-8EC3-D3FDDD9F9C3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9203327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674524-7207-6C43-8BAF-6182F984A7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44A267D-F48C-43E6-643F-034396AA77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72A127-0B0F-AD7A-B896-F8A50BDBD4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6000887-CD4F-B347-959A-652E11DE6E6D}" type="datetimeFigureOut">
              <a:rPr lang="en-US" smtClean="0"/>
              <a:t>3/12/2026</a:t>
            </a:fld>
            <a:endParaRPr lang="en-US"/>
          </a:p>
        </p:txBody>
      </p:sp>
      <p:sp>
        <p:nvSpPr>
          <p:cNvPr id="5" name="Footer Placeholder 4">
            <a:extLst>
              <a:ext uri="{FF2B5EF4-FFF2-40B4-BE49-F238E27FC236}">
                <a16:creationId xmlns:a16="http://schemas.microsoft.com/office/drawing/2014/main" id="{C7B8D4F5-6FFA-0676-4EF4-AD1DD720C3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CBEB337-CD04-0384-F3B5-1E9A9EA260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AE81E9C-1817-1F47-A2FA-1C5C9C770D91}" type="slidenum">
              <a:rPr lang="en-US" smtClean="0"/>
              <a:t>‹#›</a:t>
            </a:fld>
            <a:endParaRPr lang="en-US"/>
          </a:p>
        </p:txBody>
      </p:sp>
    </p:spTree>
    <p:extLst>
      <p:ext uri="{BB962C8B-B14F-4D97-AF65-F5344CB8AC3E}">
        <p14:creationId xmlns:p14="http://schemas.microsoft.com/office/powerpoint/2010/main" val="1826675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4.jpe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4D4677D2-D5AC-4CF9-9EED-2B89D0A1C2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5" name="Rectangle 4104">
            <a:extLst>
              <a:ext uri="{FF2B5EF4-FFF2-40B4-BE49-F238E27FC236}">
                <a16:creationId xmlns:a16="http://schemas.microsoft.com/office/drawing/2014/main" id="{C6D54F7E-825A-4BBA-815F-35CCA8B977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80681"/>
            <a:ext cx="12192000" cy="277731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A close-up view reveals the hidden beauty of a circuit board where copper traces flow like golden rivers across a green electronic landscape. Perfectly focused components create geometric patterns that resemble a miniature city seen from above. Dramatic lighting accentuates the metallic solder points and creates soft shadows that add depth to the composition. The contrast between the copper pathways, silver connections, and green background showcases the artistic side of precision engineering in this abstract technological terrain.">
            <a:extLst>
              <a:ext uri="{FF2B5EF4-FFF2-40B4-BE49-F238E27FC236}">
                <a16:creationId xmlns:a16="http://schemas.microsoft.com/office/drawing/2014/main" id="{81D6D795-5A8F-FF05-658C-69740E3B1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747"/>
          <a:stretch/>
        </p:blipFill>
        <p:spPr bwMode="auto">
          <a:xfrm>
            <a:off x="1" y="1"/>
            <a:ext cx="12191999" cy="6858000"/>
          </a:xfrm>
          <a:custGeom>
            <a:avLst/>
            <a:gdLst/>
            <a:ahLst/>
            <a:cxnLst/>
            <a:rect l="l" t="t" r="r" b="b"/>
            <a:pathLst>
              <a:path w="12191999" h="6842601">
                <a:moveTo>
                  <a:pt x="0" y="0"/>
                </a:moveTo>
                <a:lnTo>
                  <a:pt x="12191999" y="0"/>
                </a:lnTo>
                <a:lnTo>
                  <a:pt x="12191999" y="6842601"/>
                </a:lnTo>
                <a:lnTo>
                  <a:pt x="10316981" y="6842601"/>
                </a:lnTo>
                <a:cubicBezTo>
                  <a:pt x="10312796" y="6835189"/>
                  <a:pt x="10163183" y="6730124"/>
                  <a:pt x="10158998" y="6722712"/>
                </a:cubicBezTo>
                <a:cubicBezTo>
                  <a:pt x="10120278" y="6678190"/>
                  <a:pt x="10156462" y="6716223"/>
                  <a:pt x="10090349" y="6671420"/>
                </a:cubicBezTo>
                <a:cubicBezTo>
                  <a:pt x="10043032" y="6655694"/>
                  <a:pt x="9995855" y="6551879"/>
                  <a:pt x="9955425" y="6498018"/>
                </a:cubicBezTo>
                <a:cubicBezTo>
                  <a:pt x="9939618" y="6480021"/>
                  <a:pt x="9915110" y="6461677"/>
                  <a:pt x="9891265" y="6454528"/>
                </a:cubicBezTo>
                <a:cubicBezTo>
                  <a:pt x="9868239" y="6464957"/>
                  <a:pt x="9865423" y="6431640"/>
                  <a:pt x="9848227" y="6426063"/>
                </a:cubicBezTo>
                <a:cubicBezTo>
                  <a:pt x="9838059" y="6433162"/>
                  <a:pt x="9815047" y="6410348"/>
                  <a:pt x="9812354" y="6399604"/>
                </a:cubicBezTo>
                <a:cubicBezTo>
                  <a:pt x="9825285" y="6377997"/>
                  <a:pt x="9725923" y="6372757"/>
                  <a:pt x="9725915" y="6356381"/>
                </a:cubicBezTo>
                <a:cubicBezTo>
                  <a:pt x="9696279" y="6348066"/>
                  <a:pt x="9591199" y="6354143"/>
                  <a:pt x="9575033" y="6325258"/>
                </a:cubicBezTo>
                <a:cubicBezTo>
                  <a:pt x="9516434" y="6303128"/>
                  <a:pt x="9441613" y="6276805"/>
                  <a:pt x="9415626" y="6271777"/>
                </a:cubicBezTo>
                <a:cubicBezTo>
                  <a:pt x="9378293" y="6313495"/>
                  <a:pt x="9281935" y="6171365"/>
                  <a:pt x="9171493" y="6150430"/>
                </a:cubicBezTo>
                <a:cubicBezTo>
                  <a:pt x="9155426" y="6152396"/>
                  <a:pt x="9147439" y="6151015"/>
                  <a:pt x="9146018" y="6139864"/>
                </a:cubicBezTo>
                <a:cubicBezTo>
                  <a:pt x="9112029" y="6132441"/>
                  <a:pt x="9087339" y="6101138"/>
                  <a:pt x="9059635" y="6109957"/>
                </a:cubicBezTo>
                <a:cubicBezTo>
                  <a:pt x="9024424" y="6092144"/>
                  <a:pt x="9043048" y="6078417"/>
                  <a:pt x="9010911" y="6064789"/>
                </a:cubicBezTo>
                <a:lnTo>
                  <a:pt x="8866811" y="6028191"/>
                </a:lnTo>
                <a:cubicBezTo>
                  <a:pt x="8846465" y="6021172"/>
                  <a:pt x="8825221" y="6000527"/>
                  <a:pt x="8804584" y="5994237"/>
                </a:cubicBezTo>
                <a:lnTo>
                  <a:pt x="8783071" y="5990448"/>
                </a:lnTo>
                <a:lnTo>
                  <a:pt x="8770456" y="5978060"/>
                </a:lnTo>
                <a:cubicBezTo>
                  <a:pt x="8764772" y="5975259"/>
                  <a:pt x="8757695" y="5974720"/>
                  <a:pt x="8748297" y="5978070"/>
                </a:cubicBezTo>
                <a:cubicBezTo>
                  <a:pt x="8730344" y="5973495"/>
                  <a:pt x="8679808" y="5955894"/>
                  <a:pt x="8662742" y="5950603"/>
                </a:cubicBezTo>
                <a:lnTo>
                  <a:pt x="8645902" y="5946326"/>
                </a:lnTo>
                <a:lnTo>
                  <a:pt x="8638176" y="5938358"/>
                </a:lnTo>
                <a:cubicBezTo>
                  <a:pt x="8625897" y="5932642"/>
                  <a:pt x="8594811" y="5922073"/>
                  <a:pt x="8572224" y="5912032"/>
                </a:cubicBezTo>
                <a:cubicBezTo>
                  <a:pt x="8553809" y="5897782"/>
                  <a:pt x="8529845" y="5886100"/>
                  <a:pt x="8502655" y="5878114"/>
                </a:cubicBezTo>
                <a:cubicBezTo>
                  <a:pt x="8496990" y="5883034"/>
                  <a:pt x="8489611" y="5872566"/>
                  <a:pt x="8485159" y="5869819"/>
                </a:cubicBezTo>
                <a:cubicBezTo>
                  <a:pt x="8483457" y="5873482"/>
                  <a:pt x="8471232" y="5872664"/>
                  <a:pt x="8468539" y="5868711"/>
                </a:cubicBezTo>
                <a:cubicBezTo>
                  <a:pt x="8389167" y="5836352"/>
                  <a:pt x="8421742" y="5881497"/>
                  <a:pt x="8379810" y="5849376"/>
                </a:cubicBezTo>
                <a:cubicBezTo>
                  <a:pt x="8371729" y="5846373"/>
                  <a:pt x="8364483" y="5846766"/>
                  <a:pt x="8357758" y="5848601"/>
                </a:cubicBezTo>
                <a:lnTo>
                  <a:pt x="8315264" y="5836192"/>
                </a:lnTo>
                <a:cubicBezTo>
                  <a:pt x="8299077" y="5829531"/>
                  <a:pt x="8281671" y="5824011"/>
                  <a:pt x="8263455" y="5819793"/>
                </a:cubicBezTo>
                <a:cubicBezTo>
                  <a:pt x="8257386" y="5826849"/>
                  <a:pt x="8245582" y="5813448"/>
                  <a:pt x="8239287" y="5810141"/>
                </a:cubicBezTo>
                <a:cubicBezTo>
                  <a:pt x="8237965" y="5815186"/>
                  <a:pt x="8222226" y="5815108"/>
                  <a:pt x="8217888" y="5810039"/>
                </a:cubicBezTo>
                <a:cubicBezTo>
                  <a:pt x="8109447" y="5773303"/>
                  <a:pt x="8161302" y="5831037"/>
                  <a:pt x="8100547" y="5791517"/>
                </a:cubicBezTo>
                <a:cubicBezTo>
                  <a:pt x="8089574" y="5788167"/>
                  <a:pt x="8080448" y="5789295"/>
                  <a:pt x="8072316" y="5792309"/>
                </a:cubicBezTo>
                <a:lnTo>
                  <a:pt x="8056967" y="5800648"/>
                </a:lnTo>
                <a:lnTo>
                  <a:pt x="8047885" y="5795270"/>
                </a:lnTo>
                <a:cubicBezTo>
                  <a:pt x="8010204" y="5788738"/>
                  <a:pt x="7996426" y="5797608"/>
                  <a:pt x="7977128" y="5783189"/>
                </a:cubicBezTo>
                <a:cubicBezTo>
                  <a:pt x="7943466" y="5775577"/>
                  <a:pt x="7904823" y="5770953"/>
                  <a:pt x="7874392" y="5763715"/>
                </a:cubicBezTo>
                <a:cubicBezTo>
                  <a:pt x="7860337" y="5743777"/>
                  <a:pt x="7817541" y="5748989"/>
                  <a:pt x="7794543" y="5739759"/>
                </a:cubicBezTo>
                <a:cubicBezTo>
                  <a:pt x="7784688" y="5731467"/>
                  <a:pt x="7776709" y="5729004"/>
                  <a:pt x="7763762" y="5734031"/>
                </a:cubicBezTo>
                <a:cubicBezTo>
                  <a:pt x="7718781" y="5694154"/>
                  <a:pt x="7732231" y="5727368"/>
                  <a:pt x="7685889" y="5707234"/>
                </a:cubicBezTo>
                <a:cubicBezTo>
                  <a:pt x="7646521" y="5687607"/>
                  <a:pt x="7600389" y="5671470"/>
                  <a:pt x="7566744" y="5634586"/>
                </a:cubicBezTo>
                <a:cubicBezTo>
                  <a:pt x="7561306" y="5624813"/>
                  <a:pt x="7543589" y="5618525"/>
                  <a:pt x="7527170" y="5620542"/>
                </a:cubicBezTo>
                <a:cubicBezTo>
                  <a:pt x="7524343" y="5620889"/>
                  <a:pt x="7521664" y="5621475"/>
                  <a:pt x="7519214" y="5622280"/>
                </a:cubicBezTo>
                <a:cubicBezTo>
                  <a:pt x="7500062" y="5596964"/>
                  <a:pt x="7480476" y="5604337"/>
                  <a:pt x="7473157" y="5588143"/>
                </a:cubicBezTo>
                <a:cubicBezTo>
                  <a:pt x="7433415" y="5574859"/>
                  <a:pt x="7395118" y="5582388"/>
                  <a:pt x="7388000" y="5568063"/>
                </a:cubicBezTo>
                <a:cubicBezTo>
                  <a:pt x="7366403" y="5564920"/>
                  <a:pt x="7332262" y="5573848"/>
                  <a:pt x="7320876" y="5557698"/>
                </a:cubicBezTo>
                <a:cubicBezTo>
                  <a:pt x="7314891" y="5568111"/>
                  <a:pt x="7299319" y="5544964"/>
                  <a:pt x="7284480" y="5549820"/>
                </a:cubicBezTo>
                <a:cubicBezTo>
                  <a:pt x="7273570" y="5554430"/>
                  <a:pt x="7266301" y="5548483"/>
                  <a:pt x="7256619" y="5546379"/>
                </a:cubicBezTo>
                <a:cubicBezTo>
                  <a:pt x="7242503" y="5549088"/>
                  <a:pt x="7202543" y="5533379"/>
                  <a:pt x="7193112" y="5525289"/>
                </a:cubicBezTo>
                <a:cubicBezTo>
                  <a:pt x="7172259" y="5499151"/>
                  <a:pt x="7108617" y="5505485"/>
                  <a:pt x="7090943" y="5485177"/>
                </a:cubicBezTo>
                <a:cubicBezTo>
                  <a:pt x="7083637" y="5481419"/>
                  <a:pt x="7076140" y="5479148"/>
                  <a:pt x="7068566" y="5477809"/>
                </a:cubicBezTo>
                <a:lnTo>
                  <a:pt x="7023035" y="5476595"/>
                </a:lnTo>
                <a:lnTo>
                  <a:pt x="7001197" y="5476163"/>
                </a:lnTo>
                <a:cubicBezTo>
                  <a:pt x="7016126" y="5454256"/>
                  <a:pt x="6943549" y="5466815"/>
                  <a:pt x="6967472" y="5451057"/>
                </a:cubicBezTo>
                <a:cubicBezTo>
                  <a:pt x="6931240" y="5443544"/>
                  <a:pt x="6920843" y="5429649"/>
                  <a:pt x="6883334" y="5418880"/>
                </a:cubicBezTo>
                <a:lnTo>
                  <a:pt x="6742417" y="5386446"/>
                </a:lnTo>
                <a:cubicBezTo>
                  <a:pt x="6690532" y="5366095"/>
                  <a:pt x="6665174" y="5364632"/>
                  <a:pt x="6618315" y="5353085"/>
                </a:cubicBezTo>
                <a:cubicBezTo>
                  <a:pt x="6581698" y="5304210"/>
                  <a:pt x="6547395" y="5315779"/>
                  <a:pt x="6521050" y="5283194"/>
                </a:cubicBezTo>
                <a:cubicBezTo>
                  <a:pt x="6469114" y="5268862"/>
                  <a:pt x="6472597" y="5253957"/>
                  <a:pt x="6414460" y="5253832"/>
                </a:cubicBezTo>
                <a:lnTo>
                  <a:pt x="6362535" y="5220502"/>
                </a:lnTo>
                <a:cubicBezTo>
                  <a:pt x="6350866" y="5213881"/>
                  <a:pt x="6347641" y="5215777"/>
                  <a:pt x="6344443" y="5214103"/>
                </a:cubicBezTo>
                <a:lnTo>
                  <a:pt x="6343344" y="5210454"/>
                </a:lnTo>
                <a:lnTo>
                  <a:pt x="6333344" y="5205307"/>
                </a:lnTo>
                <a:lnTo>
                  <a:pt x="6315602" y="5193288"/>
                </a:lnTo>
                <a:lnTo>
                  <a:pt x="6310442" y="5192802"/>
                </a:lnTo>
                <a:lnTo>
                  <a:pt x="6280815" y="5177420"/>
                </a:lnTo>
                <a:lnTo>
                  <a:pt x="6279533" y="5178045"/>
                </a:lnTo>
                <a:cubicBezTo>
                  <a:pt x="6275980" y="5179097"/>
                  <a:pt x="6272084" y="5179212"/>
                  <a:pt x="6267362" y="5177370"/>
                </a:cubicBezTo>
                <a:cubicBezTo>
                  <a:pt x="6261796" y="5192470"/>
                  <a:pt x="6259530" y="5180933"/>
                  <a:pt x="6246095" y="5174167"/>
                </a:cubicBezTo>
                <a:lnTo>
                  <a:pt x="6155252" y="5161201"/>
                </a:lnTo>
                <a:lnTo>
                  <a:pt x="6148525" y="5158442"/>
                </a:lnTo>
                <a:lnTo>
                  <a:pt x="6148187" y="5158573"/>
                </a:lnTo>
                <a:cubicBezTo>
                  <a:pt x="6146292" y="5158370"/>
                  <a:pt x="6143916" y="5157611"/>
                  <a:pt x="6140686" y="5156032"/>
                </a:cubicBezTo>
                <a:lnTo>
                  <a:pt x="6136260" y="5153413"/>
                </a:lnTo>
                <a:lnTo>
                  <a:pt x="6123208" y="5148061"/>
                </a:lnTo>
                <a:lnTo>
                  <a:pt x="6117367" y="5147451"/>
                </a:lnTo>
                <a:lnTo>
                  <a:pt x="5957305" y="5146062"/>
                </a:lnTo>
                <a:cubicBezTo>
                  <a:pt x="5920540" y="5140405"/>
                  <a:pt x="5887096" y="5142015"/>
                  <a:pt x="5857259" y="5132052"/>
                </a:cubicBezTo>
                <a:cubicBezTo>
                  <a:pt x="5843335" y="5135303"/>
                  <a:pt x="5830921" y="5135493"/>
                  <a:pt x="5821375" y="5125606"/>
                </a:cubicBezTo>
                <a:cubicBezTo>
                  <a:pt x="5786501" y="5122615"/>
                  <a:pt x="5775399" y="5132648"/>
                  <a:pt x="5755916" y="5120171"/>
                </a:cubicBezTo>
                <a:cubicBezTo>
                  <a:pt x="5732132" y="5135438"/>
                  <a:pt x="5732735" y="5128211"/>
                  <a:pt x="5725007" y="5121437"/>
                </a:cubicBezTo>
                <a:lnTo>
                  <a:pt x="5723810" y="5120848"/>
                </a:lnTo>
                <a:lnTo>
                  <a:pt x="5720531" y="5123048"/>
                </a:lnTo>
                <a:lnTo>
                  <a:pt x="5714794" y="5123371"/>
                </a:lnTo>
                <a:lnTo>
                  <a:pt x="5700141" y="5120131"/>
                </a:lnTo>
                <a:lnTo>
                  <a:pt x="5694799" y="5118234"/>
                </a:lnTo>
                <a:cubicBezTo>
                  <a:pt x="5691058" y="5117179"/>
                  <a:pt x="5688491" y="5116804"/>
                  <a:pt x="5686627" y="5116903"/>
                </a:cubicBezTo>
                <a:lnTo>
                  <a:pt x="5686371" y="5117086"/>
                </a:lnTo>
                <a:lnTo>
                  <a:pt x="5678818" y="5115416"/>
                </a:lnTo>
                <a:cubicBezTo>
                  <a:pt x="5666199" y="5112102"/>
                  <a:pt x="5654035" y="5108410"/>
                  <a:pt x="5642547" y="5104511"/>
                </a:cubicBezTo>
                <a:cubicBezTo>
                  <a:pt x="5629444" y="5114945"/>
                  <a:pt x="5588783" y="5093343"/>
                  <a:pt x="5587979" y="5116963"/>
                </a:cubicBezTo>
                <a:cubicBezTo>
                  <a:pt x="5572317" y="5112380"/>
                  <a:pt x="5564904" y="5101292"/>
                  <a:pt x="5566635" y="5117158"/>
                </a:cubicBezTo>
                <a:cubicBezTo>
                  <a:pt x="5561375" y="5116079"/>
                  <a:pt x="5557787" y="5116811"/>
                  <a:pt x="5554952" y="5118417"/>
                </a:cubicBezTo>
                <a:lnTo>
                  <a:pt x="5554039" y="5119241"/>
                </a:lnTo>
                <a:lnTo>
                  <a:pt x="5514253" y="5109018"/>
                </a:lnTo>
                <a:lnTo>
                  <a:pt x="5492156" y="5099904"/>
                </a:lnTo>
                <a:lnTo>
                  <a:pt x="5480446" y="5096385"/>
                </a:lnTo>
                <a:lnTo>
                  <a:pt x="5477744" y="5092939"/>
                </a:lnTo>
                <a:cubicBezTo>
                  <a:pt x="5474490" y="5090581"/>
                  <a:pt x="5469391" y="5088951"/>
                  <a:pt x="5460150" y="5088988"/>
                </a:cubicBezTo>
                <a:lnTo>
                  <a:pt x="5457901" y="5089459"/>
                </a:lnTo>
                <a:lnTo>
                  <a:pt x="5444243" y="5082761"/>
                </a:lnTo>
                <a:cubicBezTo>
                  <a:pt x="5439993" y="5080007"/>
                  <a:pt x="5436418" y="5076805"/>
                  <a:pt x="5433825" y="5072992"/>
                </a:cubicBezTo>
                <a:cubicBezTo>
                  <a:pt x="5379442" y="5082090"/>
                  <a:pt x="5336110" y="5058382"/>
                  <a:pt x="5280996" y="5052402"/>
                </a:cubicBezTo>
                <a:cubicBezTo>
                  <a:pt x="5250806" y="5043777"/>
                  <a:pt x="5168599" y="5048109"/>
                  <a:pt x="5161582" y="5019668"/>
                </a:cubicBezTo>
                <a:cubicBezTo>
                  <a:pt x="5121870" y="5011383"/>
                  <a:pt x="5095637" y="5009222"/>
                  <a:pt x="5042717" y="5002692"/>
                </a:cubicBezTo>
                <a:cubicBezTo>
                  <a:pt x="4991136" y="4972487"/>
                  <a:pt x="4902282" y="4979360"/>
                  <a:pt x="4840514" y="4959306"/>
                </a:cubicBezTo>
                <a:cubicBezTo>
                  <a:pt x="4799904" y="4976415"/>
                  <a:pt x="4824087" y="4958371"/>
                  <a:pt x="4786778" y="4956661"/>
                </a:cubicBezTo>
                <a:cubicBezTo>
                  <a:pt x="4801901" y="4937231"/>
                  <a:pt x="4739845" y="4961208"/>
                  <a:pt x="4743741" y="4937104"/>
                </a:cubicBezTo>
                <a:cubicBezTo>
                  <a:pt x="4736829" y="4937557"/>
                  <a:pt x="4730010" y="4938753"/>
                  <a:pt x="4723136" y="4940138"/>
                </a:cubicBezTo>
                <a:lnTo>
                  <a:pt x="4719535" y="4940850"/>
                </a:lnTo>
                <a:lnTo>
                  <a:pt x="4706143" y="4939586"/>
                </a:lnTo>
                <a:lnTo>
                  <a:pt x="4701098" y="4944372"/>
                </a:lnTo>
                <a:lnTo>
                  <a:pt x="4680034" y="4946157"/>
                </a:lnTo>
                <a:cubicBezTo>
                  <a:pt x="4672339" y="4946029"/>
                  <a:pt x="4664292" y="4944964"/>
                  <a:pt x="4655740" y="4942396"/>
                </a:cubicBezTo>
                <a:cubicBezTo>
                  <a:pt x="4636359" y="4929384"/>
                  <a:pt x="4599700" y="4935346"/>
                  <a:pt x="4569298" y="4929596"/>
                </a:cubicBezTo>
                <a:lnTo>
                  <a:pt x="4555977" y="4924356"/>
                </a:lnTo>
                <a:lnTo>
                  <a:pt x="4508949" y="4921648"/>
                </a:lnTo>
                <a:cubicBezTo>
                  <a:pt x="4495668" y="4920437"/>
                  <a:pt x="4482007" y="4918694"/>
                  <a:pt x="4467838" y="4915993"/>
                </a:cubicBezTo>
                <a:lnTo>
                  <a:pt x="4441948" y="4909300"/>
                </a:lnTo>
                <a:lnTo>
                  <a:pt x="4394719" y="4901820"/>
                </a:lnTo>
                <a:lnTo>
                  <a:pt x="4356810" y="4905146"/>
                </a:lnTo>
                <a:lnTo>
                  <a:pt x="4222144" y="4909117"/>
                </a:lnTo>
                <a:cubicBezTo>
                  <a:pt x="4202488" y="4913903"/>
                  <a:pt x="4184742" y="4933491"/>
                  <a:pt x="4160481" y="4923474"/>
                </a:cubicBezTo>
                <a:cubicBezTo>
                  <a:pt x="4165854" y="4934564"/>
                  <a:pt x="4131661" y="4919946"/>
                  <a:pt x="4124879" y="4929303"/>
                </a:cubicBezTo>
                <a:cubicBezTo>
                  <a:pt x="4120895" y="4937086"/>
                  <a:pt x="4109593" y="4934464"/>
                  <a:pt x="4100114" y="4936007"/>
                </a:cubicBezTo>
                <a:cubicBezTo>
                  <a:pt x="4091835" y="4943256"/>
                  <a:pt x="4045978" y="4943549"/>
                  <a:pt x="4030957" y="4939826"/>
                </a:cubicBezTo>
                <a:cubicBezTo>
                  <a:pt x="3989825" y="4924453"/>
                  <a:pt x="3946860" y="4952050"/>
                  <a:pt x="3913764" y="4940618"/>
                </a:cubicBezTo>
                <a:cubicBezTo>
                  <a:pt x="3904534" y="4939906"/>
                  <a:pt x="3896577" y="4940543"/>
                  <a:pt x="3889457" y="4942017"/>
                </a:cubicBezTo>
                <a:lnTo>
                  <a:pt x="3871115" y="4948115"/>
                </a:lnTo>
                <a:lnTo>
                  <a:pt x="3869086" y="4953796"/>
                </a:lnTo>
                <a:lnTo>
                  <a:pt x="3856124" y="4955351"/>
                </a:lnTo>
                <a:lnTo>
                  <a:pt x="3835967" y="4964002"/>
                </a:lnTo>
                <a:cubicBezTo>
                  <a:pt x="3826465" y="4939857"/>
                  <a:pt x="3782586" y="4975947"/>
                  <a:pt x="3785910" y="4953998"/>
                </a:cubicBezTo>
                <a:cubicBezTo>
                  <a:pt x="3750785" y="4960085"/>
                  <a:pt x="3699033" y="4941571"/>
                  <a:pt x="3671085" y="4966563"/>
                </a:cubicBezTo>
                <a:cubicBezTo>
                  <a:pt x="3621255" y="4971431"/>
                  <a:pt x="3562637" y="4982991"/>
                  <a:pt x="3486928" y="4983204"/>
                </a:cubicBezTo>
                <a:cubicBezTo>
                  <a:pt x="3446030" y="4983424"/>
                  <a:pt x="3343460" y="4965124"/>
                  <a:pt x="3280956" y="4963864"/>
                </a:cubicBezTo>
                <a:cubicBezTo>
                  <a:pt x="3227193" y="4969510"/>
                  <a:pt x="3256481" y="4962609"/>
                  <a:pt x="3211563" y="4982704"/>
                </a:cubicBezTo>
                <a:cubicBezTo>
                  <a:pt x="3207119" y="4979549"/>
                  <a:pt x="3170070" y="4977192"/>
                  <a:pt x="3164681" y="4975408"/>
                </a:cubicBezTo>
                <a:lnTo>
                  <a:pt x="3127171" y="4968229"/>
                </a:lnTo>
                <a:lnTo>
                  <a:pt x="3096889" y="4965619"/>
                </a:lnTo>
                <a:cubicBezTo>
                  <a:pt x="3088441" y="4967572"/>
                  <a:pt x="3082883" y="4967054"/>
                  <a:pt x="3078620" y="4965444"/>
                </a:cubicBezTo>
                <a:lnTo>
                  <a:pt x="3074275" y="4962670"/>
                </a:lnTo>
                <a:lnTo>
                  <a:pt x="3036436" y="4957455"/>
                </a:lnTo>
                <a:lnTo>
                  <a:pt x="3031995" y="4958829"/>
                </a:lnTo>
                <a:lnTo>
                  <a:pt x="2994028" y="4956800"/>
                </a:lnTo>
                <a:cubicBezTo>
                  <a:pt x="2992299" y="4958944"/>
                  <a:pt x="2989407" y="4960397"/>
                  <a:pt x="2984001" y="4960444"/>
                </a:cubicBezTo>
                <a:cubicBezTo>
                  <a:pt x="2994191" y="4975446"/>
                  <a:pt x="2981386" y="4966249"/>
                  <a:pt x="2964542" y="4965062"/>
                </a:cubicBezTo>
                <a:cubicBezTo>
                  <a:pt x="2976613" y="4988096"/>
                  <a:pt x="2927627" y="4975618"/>
                  <a:pt x="2921274" y="4988440"/>
                </a:cubicBezTo>
                <a:cubicBezTo>
                  <a:pt x="2908629" y="4987050"/>
                  <a:pt x="2895476" y="4985998"/>
                  <a:pt x="2882111" y="4985411"/>
                </a:cubicBezTo>
                <a:lnTo>
                  <a:pt x="2874282" y="4985361"/>
                </a:lnTo>
                <a:cubicBezTo>
                  <a:pt x="2874237" y="4985437"/>
                  <a:pt x="2874193" y="4985514"/>
                  <a:pt x="2874147" y="4985591"/>
                </a:cubicBezTo>
                <a:cubicBezTo>
                  <a:pt x="2872492" y="4986074"/>
                  <a:pt x="2869935" y="4986243"/>
                  <a:pt x="2865932" y="4985999"/>
                </a:cubicBezTo>
                <a:lnTo>
                  <a:pt x="2860008" y="4985269"/>
                </a:lnTo>
                <a:lnTo>
                  <a:pt x="2844819" y="4985172"/>
                </a:lnTo>
                <a:lnTo>
                  <a:pt x="2839735" y="4986676"/>
                </a:lnTo>
                <a:lnTo>
                  <a:pt x="2837922" y="4989488"/>
                </a:lnTo>
                <a:lnTo>
                  <a:pt x="2836507" y="4989165"/>
                </a:lnTo>
                <a:cubicBezTo>
                  <a:pt x="2825749" y="4984209"/>
                  <a:pt x="2822382" y="4977089"/>
                  <a:pt x="2808859" y="4996804"/>
                </a:cubicBezTo>
                <a:cubicBezTo>
                  <a:pt x="2784233" y="4988767"/>
                  <a:pt x="2779499" y="5000786"/>
                  <a:pt x="2745907" y="5005126"/>
                </a:cubicBezTo>
                <a:cubicBezTo>
                  <a:pt x="2731796" y="4997536"/>
                  <a:pt x="2720518" y="5000295"/>
                  <a:pt x="2709519" y="5006333"/>
                </a:cubicBezTo>
                <a:cubicBezTo>
                  <a:pt x="2676766" y="5002878"/>
                  <a:pt x="2646981" y="5011377"/>
                  <a:pt x="2610212" y="5013529"/>
                </a:cubicBezTo>
                <a:cubicBezTo>
                  <a:pt x="2570359" y="5003730"/>
                  <a:pt x="2550109" y="5021491"/>
                  <a:pt x="2510814" y="5023713"/>
                </a:cubicBezTo>
                <a:cubicBezTo>
                  <a:pt x="2476639" y="5006722"/>
                  <a:pt x="2482834" y="5038639"/>
                  <a:pt x="2462736" y="5045398"/>
                </a:cubicBezTo>
                <a:lnTo>
                  <a:pt x="2457050" y="5046022"/>
                </a:lnTo>
                <a:lnTo>
                  <a:pt x="2442184" y="5043549"/>
                </a:lnTo>
                <a:lnTo>
                  <a:pt x="2436703" y="5041929"/>
                </a:lnTo>
                <a:cubicBezTo>
                  <a:pt x="2432888" y="5041072"/>
                  <a:pt x="2430299" y="5040830"/>
                  <a:pt x="2428451" y="5041027"/>
                </a:cubicBezTo>
                <a:lnTo>
                  <a:pt x="2420551" y="5039949"/>
                </a:lnTo>
                <a:cubicBezTo>
                  <a:pt x="2407700" y="5037296"/>
                  <a:pt x="2395274" y="5034239"/>
                  <a:pt x="2383501" y="5030941"/>
                </a:cubicBezTo>
                <a:cubicBezTo>
                  <a:pt x="2362992" y="5032521"/>
                  <a:pt x="2317884" y="5047662"/>
                  <a:pt x="2297493" y="5049431"/>
                </a:cubicBezTo>
                <a:lnTo>
                  <a:pt x="2261156" y="5041558"/>
                </a:lnTo>
                <a:lnTo>
                  <a:pt x="2200581" y="5024964"/>
                </a:lnTo>
                <a:lnTo>
                  <a:pt x="2198380" y="5025550"/>
                </a:lnTo>
                <a:lnTo>
                  <a:pt x="2116066" y="5019568"/>
                </a:lnTo>
                <a:cubicBezTo>
                  <a:pt x="2111600" y="5017036"/>
                  <a:pt x="2059664" y="5006071"/>
                  <a:pt x="2056754" y="5002394"/>
                </a:cubicBezTo>
                <a:cubicBezTo>
                  <a:pt x="2003393" y="5014336"/>
                  <a:pt x="1998298" y="5008800"/>
                  <a:pt x="1942916" y="5005703"/>
                </a:cubicBezTo>
                <a:cubicBezTo>
                  <a:pt x="1882138" y="4994708"/>
                  <a:pt x="1836966" y="4976630"/>
                  <a:pt x="1796717" y="4970423"/>
                </a:cubicBezTo>
                <a:cubicBezTo>
                  <a:pt x="1724075" y="4959337"/>
                  <a:pt x="1636218" y="4936339"/>
                  <a:pt x="1583222" y="4931235"/>
                </a:cubicBezTo>
                <a:cubicBezTo>
                  <a:pt x="1544265" y="4950469"/>
                  <a:pt x="1556109" y="4927628"/>
                  <a:pt x="1518821" y="4927872"/>
                </a:cubicBezTo>
                <a:cubicBezTo>
                  <a:pt x="1497291" y="4925112"/>
                  <a:pt x="1483221" y="4916728"/>
                  <a:pt x="1471837" y="4914678"/>
                </a:cubicBezTo>
                <a:lnTo>
                  <a:pt x="1450515" y="4915578"/>
                </a:lnTo>
                <a:lnTo>
                  <a:pt x="1437078" y="4915016"/>
                </a:lnTo>
                <a:lnTo>
                  <a:pt x="1432462" y="4920065"/>
                </a:lnTo>
                <a:lnTo>
                  <a:pt x="1411645" y="4922952"/>
                </a:lnTo>
                <a:cubicBezTo>
                  <a:pt x="1384856" y="4920079"/>
                  <a:pt x="1306656" y="4907389"/>
                  <a:pt x="1271729" y="4902828"/>
                </a:cubicBezTo>
                <a:cubicBezTo>
                  <a:pt x="1258697" y="4896954"/>
                  <a:pt x="1213546" y="4890036"/>
                  <a:pt x="1202076" y="4895589"/>
                </a:cubicBezTo>
                <a:cubicBezTo>
                  <a:pt x="1192059" y="4895561"/>
                  <a:pt x="1182171" y="4891311"/>
                  <a:pt x="1174670" y="4898040"/>
                </a:cubicBezTo>
                <a:cubicBezTo>
                  <a:pt x="1163701" y="4905820"/>
                  <a:pt x="1136874" y="4886643"/>
                  <a:pt x="1137035" y="4897965"/>
                </a:cubicBezTo>
                <a:cubicBezTo>
                  <a:pt x="1117838" y="4884693"/>
                  <a:pt x="1091386" y="4900421"/>
                  <a:pt x="1069882" y="4901859"/>
                </a:cubicBezTo>
                <a:cubicBezTo>
                  <a:pt x="1055589" y="4889467"/>
                  <a:pt x="1024570" y="4904705"/>
                  <a:pt x="980935" y="4900090"/>
                </a:cubicBezTo>
                <a:cubicBezTo>
                  <a:pt x="947614" y="4895538"/>
                  <a:pt x="913224" y="4886405"/>
                  <a:pt x="869960" y="4874547"/>
                </a:cubicBezTo>
                <a:cubicBezTo>
                  <a:pt x="819114" y="4845820"/>
                  <a:pt x="768074" y="4839770"/>
                  <a:pt x="721345" y="4828937"/>
                </a:cubicBezTo>
                <a:cubicBezTo>
                  <a:pt x="667944" y="4819060"/>
                  <a:pt x="698286" y="4848426"/>
                  <a:pt x="635428" y="4819153"/>
                </a:cubicBezTo>
                <a:cubicBezTo>
                  <a:pt x="626286" y="4826707"/>
                  <a:pt x="617638" y="4825980"/>
                  <a:pt x="604106" y="4819994"/>
                </a:cubicBezTo>
                <a:cubicBezTo>
                  <a:pt x="583276" y="4822237"/>
                  <a:pt x="539859" y="4835097"/>
                  <a:pt x="510451" y="4832608"/>
                </a:cubicBezTo>
                <a:cubicBezTo>
                  <a:pt x="489781" y="4829929"/>
                  <a:pt x="443867" y="4807857"/>
                  <a:pt x="427656" y="4805062"/>
                </a:cubicBezTo>
                <a:cubicBezTo>
                  <a:pt x="424088" y="4806479"/>
                  <a:pt x="419580" y="4809736"/>
                  <a:pt x="413184" y="4815837"/>
                </a:cubicBezTo>
                <a:cubicBezTo>
                  <a:pt x="387673" y="4805882"/>
                  <a:pt x="379855" y="4817328"/>
                  <a:pt x="341772" y="4818825"/>
                </a:cubicBezTo>
                <a:cubicBezTo>
                  <a:pt x="327795" y="4810179"/>
                  <a:pt x="314729" y="4811964"/>
                  <a:pt x="301266" y="4817000"/>
                </a:cubicBezTo>
                <a:cubicBezTo>
                  <a:pt x="265781" y="4810886"/>
                  <a:pt x="231017" y="4816794"/>
                  <a:pt x="189886" y="4815871"/>
                </a:cubicBezTo>
                <a:cubicBezTo>
                  <a:pt x="147910" y="4802917"/>
                  <a:pt x="121702" y="4818738"/>
                  <a:pt x="77762" y="4817675"/>
                </a:cubicBezTo>
                <a:cubicBezTo>
                  <a:pt x="38733" y="4795315"/>
                  <a:pt x="44308" y="4840244"/>
                  <a:pt x="8164" y="4835320"/>
                </a:cubicBezTo>
                <a:lnTo>
                  <a:pt x="0" y="4832771"/>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A87A902-CC53-C9B3-5972-F975D5BCE05E}"/>
              </a:ext>
            </a:extLst>
          </p:cNvPr>
          <p:cNvSpPr>
            <a:spLocks noGrp="1"/>
          </p:cNvSpPr>
          <p:nvPr>
            <p:ph type="ctrTitle"/>
          </p:nvPr>
        </p:nvSpPr>
        <p:spPr>
          <a:xfrm>
            <a:off x="545389" y="5469340"/>
            <a:ext cx="6931319" cy="752217"/>
          </a:xfrm>
        </p:spPr>
        <p:txBody>
          <a:bodyPr anchor="b">
            <a:normAutofit/>
          </a:bodyPr>
          <a:lstStyle/>
          <a:p>
            <a:pPr algn="l"/>
            <a:r>
              <a:rPr lang="en-US" sz="3600" dirty="0">
                <a:solidFill>
                  <a:schemeClr val="tx1">
                    <a:lumMod val="85000"/>
                    <a:lumOff val="15000"/>
                  </a:schemeClr>
                </a:solidFill>
              </a:rPr>
              <a:t>Electric Charge and Electric Field</a:t>
            </a:r>
          </a:p>
        </p:txBody>
      </p:sp>
    </p:spTree>
    <p:extLst>
      <p:ext uri="{BB962C8B-B14F-4D97-AF65-F5344CB8AC3E}">
        <p14:creationId xmlns:p14="http://schemas.microsoft.com/office/powerpoint/2010/main" val="2420135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8" name="Rectangle 1037">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A3B4F9-6675-A51E-0369-18EB54D7AE29}"/>
              </a:ext>
            </a:extLst>
          </p:cNvPr>
          <p:cNvSpPr>
            <a:spLocks noGrp="1"/>
          </p:cNvSpPr>
          <p:nvPr>
            <p:ph type="title"/>
          </p:nvPr>
        </p:nvSpPr>
        <p:spPr>
          <a:xfrm>
            <a:off x="4619370" y="1050247"/>
            <a:ext cx="7080992" cy="859536"/>
          </a:xfrm>
        </p:spPr>
        <p:txBody>
          <a:bodyPr vert="horz" lIns="91440" tIns="45720" rIns="91440" bIns="45720" rtlCol="0" anchor="b">
            <a:normAutofit/>
          </a:bodyPr>
          <a:lstStyle/>
          <a:p>
            <a:r>
              <a:rPr lang="en-US" sz="5400" dirty="0"/>
              <a:t>	Static Charge Buildup</a:t>
            </a:r>
          </a:p>
        </p:txBody>
      </p:sp>
      <p:sp>
        <p:nvSpPr>
          <p:cNvPr id="1040"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ABDBD71-81EB-0516-5614-9CFF9AD1F449}"/>
              </a:ext>
            </a:extLst>
          </p:cNvPr>
          <p:cNvSpPr txBox="1"/>
          <p:nvPr/>
        </p:nvSpPr>
        <p:spPr>
          <a:xfrm>
            <a:off x="4654296" y="2706624"/>
            <a:ext cx="7080992" cy="3483864"/>
          </a:xfrm>
          <a:prstGeom prst="rect">
            <a:avLst/>
          </a:prstGeom>
        </p:spPr>
        <p:txBody>
          <a:bodyPr vert="horz" lIns="91440" tIns="45720" rIns="91440" bIns="45720" rtlCol="0">
            <a:normAutofit/>
          </a:bodyPr>
          <a:lstStyle/>
          <a:p>
            <a:r>
              <a:rPr lang="en-US" sz="2800" dirty="0"/>
              <a:t>When you walk on a surface like carpet, friction causes electrons to transfer between materials. This creates a static charge on your body—positive or negative—depending on the direction of electron flow. The charge builds up until it’s released, often as a spark, when you touch a conductor.</a:t>
            </a:r>
          </a:p>
        </p:txBody>
      </p:sp>
      <p:pic>
        <p:nvPicPr>
          <p:cNvPr id="3" name="Graphic 2" descr="Lightning with solid fill">
            <a:extLst>
              <a:ext uri="{FF2B5EF4-FFF2-40B4-BE49-F238E27FC236}">
                <a16:creationId xmlns:a16="http://schemas.microsoft.com/office/drawing/2014/main" id="{46C980A1-E34B-3496-33D9-6468021E31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50807" y="1022815"/>
            <a:ext cx="914400" cy="914400"/>
          </a:xfrm>
          <a:prstGeom prst="rect">
            <a:avLst/>
          </a:prstGeom>
        </p:spPr>
      </p:pic>
      <p:pic>
        <p:nvPicPr>
          <p:cNvPr id="7" name="Picture 6">
            <a:extLst>
              <a:ext uri="{FF2B5EF4-FFF2-40B4-BE49-F238E27FC236}">
                <a16:creationId xmlns:a16="http://schemas.microsoft.com/office/drawing/2014/main" id="{D939989D-0818-D8E0-7FC6-D5717FFCE334}"/>
              </a:ext>
            </a:extLst>
          </p:cNvPr>
          <p:cNvPicPr>
            <a:picLocks noChangeAspect="1"/>
          </p:cNvPicPr>
          <p:nvPr/>
        </p:nvPicPr>
        <p:blipFill>
          <a:blip r:embed="rId5"/>
          <a:stretch>
            <a:fillRect/>
          </a:stretch>
        </p:blipFill>
        <p:spPr>
          <a:xfrm>
            <a:off x="0" y="-1"/>
            <a:ext cx="3843495" cy="6858001"/>
          </a:xfrm>
          <a:prstGeom prst="rect">
            <a:avLst/>
          </a:prstGeom>
        </p:spPr>
      </p:pic>
    </p:spTree>
    <p:extLst>
      <p:ext uri="{BB962C8B-B14F-4D97-AF65-F5344CB8AC3E}">
        <p14:creationId xmlns:p14="http://schemas.microsoft.com/office/powerpoint/2010/main" val="2213381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19ACC92-38E5-E1AB-B770-09E6C889BEAB}"/>
              </a:ext>
            </a:extLst>
          </p:cNvPr>
          <p:cNvPicPr>
            <a:picLocks noChangeAspect="1"/>
          </p:cNvPicPr>
          <p:nvPr/>
        </p:nvPicPr>
        <p:blipFill>
          <a:blip r:embed="rId2"/>
          <a:srcRect t="2751" b="2684"/>
          <a:stretch>
            <a:fillRect/>
          </a:stretch>
        </p:blipFill>
        <p:spPr>
          <a:xfrm>
            <a:off x="1" y="10"/>
            <a:ext cx="9669642" cy="6857990"/>
          </a:xfrm>
          <a:prstGeom prst="rect">
            <a:avLst/>
          </a:prstGeom>
        </p:spPr>
      </p:pic>
      <p:sp>
        <p:nvSpPr>
          <p:cNvPr id="18" name="Rectangle 17">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CBB8D29-AFEF-FD83-FBB5-B783261EFA8E}"/>
              </a:ext>
            </a:extLst>
          </p:cNvPr>
          <p:cNvSpPr>
            <a:spLocks noGrp="1"/>
          </p:cNvSpPr>
          <p:nvPr>
            <p:ph type="title"/>
          </p:nvPr>
        </p:nvSpPr>
        <p:spPr>
          <a:xfrm>
            <a:off x="7907884" y="752163"/>
            <a:ext cx="3693814" cy="962337"/>
          </a:xfrm>
          <a:noFill/>
        </p:spPr>
        <p:txBody>
          <a:bodyPr vert="horz" lIns="91440" tIns="45720" rIns="91440" bIns="45720" rtlCol="0" anchor="b">
            <a:normAutofit/>
          </a:bodyPr>
          <a:lstStyle/>
          <a:p>
            <a:r>
              <a:rPr lang="en-US" sz="5200" dirty="0"/>
              <a:t>Electric Field </a:t>
            </a:r>
          </a:p>
        </p:txBody>
      </p:sp>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6E51F4DB-60A6-26DB-3E16-F90D80798602}"/>
                  </a:ext>
                </a:extLst>
              </p:cNvPr>
              <p:cNvSpPr txBox="1"/>
              <p:nvPr/>
            </p:nvSpPr>
            <p:spPr>
              <a:xfrm>
                <a:off x="7388618" y="4505912"/>
                <a:ext cx="4732345" cy="1599925"/>
              </a:xfrm>
              <a:prstGeom prst="rect">
                <a:avLst/>
              </a:prstGeom>
              <a:noFill/>
            </p:spPr>
            <p:txBody>
              <a:bodyPr vert="horz" lIns="91440" tIns="45720" rIns="91440" bIns="45720" rtlCol="0">
                <a:noAutofit/>
              </a:bodyPr>
              <a:lstStyle/>
              <a:p>
                <a:pPr>
                  <a:lnSpc>
                    <a:spcPct val="90000"/>
                  </a:lnSpc>
                  <a:spcBef>
                    <a:spcPts val="1000"/>
                  </a:spcBef>
                </a:pPr>
                <a14:m>
                  <m:oMathPara xmlns:m="http://schemas.openxmlformats.org/officeDocument/2006/math">
                    <m:oMathParaPr>
                      <m:jc m:val="centerGroup"/>
                    </m:oMathParaPr>
                    <m:oMath xmlns:m="http://schemas.openxmlformats.org/officeDocument/2006/math">
                      <m:r>
                        <a:rPr lang="en-US" sz="4800" b="1" i="1" smtClean="0">
                          <a:latin typeface="Cambria Math" panose="02040503050406030204" pitchFamily="18" charset="0"/>
                        </a:rPr>
                        <m:t>𝑬</m:t>
                      </m:r>
                      <m:r>
                        <a:rPr lang="en-US" sz="4800" b="1" i="1" smtClean="0">
                          <a:latin typeface="Cambria Math" panose="02040503050406030204" pitchFamily="18" charset="0"/>
                        </a:rPr>
                        <m:t>=</m:t>
                      </m:r>
                      <m:r>
                        <a:rPr lang="en-US" sz="4800" b="1" i="1" smtClean="0">
                          <a:latin typeface="Cambria Math" panose="02040503050406030204" pitchFamily="18" charset="0"/>
                        </a:rPr>
                        <m:t>𝒌</m:t>
                      </m:r>
                      <m:f>
                        <m:fPr>
                          <m:ctrlPr>
                            <a:rPr lang="en-US" sz="4800" b="1" i="1">
                              <a:latin typeface="Cambria Math" panose="02040503050406030204" pitchFamily="18" charset="0"/>
                            </a:rPr>
                          </m:ctrlPr>
                        </m:fPr>
                        <m:num>
                          <m:sSub>
                            <m:sSubPr>
                              <m:ctrlPr>
                                <a:rPr lang="en-US" sz="4800" b="1" i="1">
                                  <a:latin typeface="Cambria Math" panose="02040503050406030204" pitchFamily="18" charset="0"/>
                                </a:rPr>
                              </m:ctrlPr>
                            </m:sSubPr>
                            <m:e>
                              <m:r>
                                <a:rPr lang="en-US" sz="4800" b="1" i="1">
                                  <a:latin typeface="Cambria Math" panose="02040503050406030204" pitchFamily="18" charset="0"/>
                                </a:rPr>
                                <m:t>𝑸</m:t>
                              </m:r>
                            </m:e>
                            <m:sub>
                              <m:r>
                                <a:rPr lang="en-US" sz="4800" b="1" i="1">
                                  <a:latin typeface="Cambria Math" panose="02040503050406030204" pitchFamily="18" charset="0"/>
                                </a:rPr>
                                <m:t>𝒔𝒐𝒖𝒓𝒄𝒆</m:t>
                              </m:r>
                            </m:sub>
                          </m:sSub>
                        </m:num>
                        <m:den>
                          <m:sSup>
                            <m:sSupPr>
                              <m:ctrlPr>
                                <a:rPr lang="en-US" sz="4800" b="1" i="1">
                                  <a:latin typeface="Cambria Math" panose="02040503050406030204" pitchFamily="18" charset="0"/>
                                </a:rPr>
                              </m:ctrlPr>
                            </m:sSupPr>
                            <m:e>
                              <m:r>
                                <a:rPr lang="en-US" sz="4800" b="1" i="1">
                                  <a:latin typeface="Cambria Math" panose="02040503050406030204" pitchFamily="18" charset="0"/>
                                </a:rPr>
                                <m:t>𝒓</m:t>
                              </m:r>
                            </m:e>
                            <m:sup>
                              <m:r>
                                <a:rPr lang="en-US" sz="4800" b="1" i="1">
                                  <a:latin typeface="Cambria Math" panose="02040503050406030204" pitchFamily="18" charset="0"/>
                                </a:rPr>
                                <m:t>𝟐</m:t>
                              </m:r>
                            </m:sup>
                          </m:sSup>
                        </m:den>
                      </m:f>
                    </m:oMath>
                  </m:oMathPara>
                </a14:m>
                <a:endParaRPr lang="en-US" sz="4800" b="1" dirty="0"/>
              </a:p>
            </p:txBody>
          </p:sp>
        </mc:Choice>
        <mc:Fallback>
          <p:sp>
            <p:nvSpPr>
              <p:cNvPr id="3" name="TextBox 2">
                <a:extLst>
                  <a:ext uri="{FF2B5EF4-FFF2-40B4-BE49-F238E27FC236}">
                    <a16:creationId xmlns:a16="http://schemas.microsoft.com/office/drawing/2014/main" id="{6E51F4DB-60A6-26DB-3E16-F90D80798602}"/>
                  </a:ext>
                </a:extLst>
              </p:cNvPr>
              <p:cNvSpPr txBox="1">
                <a:spLocks noRot="1" noChangeAspect="1" noMove="1" noResize="1" noEditPoints="1" noAdjustHandles="1" noChangeArrowheads="1" noChangeShapeType="1" noTextEdit="1"/>
              </p:cNvSpPr>
              <p:nvPr/>
            </p:nvSpPr>
            <p:spPr>
              <a:xfrm>
                <a:off x="7388618" y="4505912"/>
                <a:ext cx="4732345" cy="1599925"/>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A0629A47-259F-38B0-216C-2057850D59C1}"/>
                  </a:ext>
                </a:extLst>
              </p:cNvPr>
              <p:cNvSpPr txBox="1"/>
              <p:nvPr/>
            </p:nvSpPr>
            <p:spPr>
              <a:xfrm>
                <a:off x="8631133" y="2166648"/>
                <a:ext cx="2077019" cy="15999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4800" b="1" i="1" smtClean="0">
                          <a:latin typeface="Cambria Math" panose="02040503050406030204" pitchFamily="18" charset="0"/>
                        </a:rPr>
                        <m:t>𝑬</m:t>
                      </m:r>
                      <m:r>
                        <a:rPr lang="en-US" sz="4800" b="1" i="1" smtClean="0">
                          <a:latin typeface="Cambria Math" panose="02040503050406030204" pitchFamily="18" charset="0"/>
                        </a:rPr>
                        <m:t>=</m:t>
                      </m:r>
                      <m:f>
                        <m:fPr>
                          <m:ctrlPr>
                            <a:rPr lang="en-US" sz="4800" b="1" i="1" smtClean="0">
                              <a:latin typeface="Cambria Math" panose="02040503050406030204" pitchFamily="18" charset="0"/>
                            </a:rPr>
                          </m:ctrlPr>
                        </m:fPr>
                        <m:num>
                          <m:r>
                            <a:rPr lang="en-US" sz="4800" b="1" i="1" smtClean="0">
                              <a:latin typeface="Cambria Math" panose="02040503050406030204" pitchFamily="18" charset="0"/>
                            </a:rPr>
                            <m:t>𝑭</m:t>
                          </m:r>
                        </m:num>
                        <m:den>
                          <m:r>
                            <a:rPr lang="en-US" sz="4800" b="1" i="1" smtClean="0">
                              <a:latin typeface="Cambria Math" panose="02040503050406030204" pitchFamily="18" charset="0"/>
                            </a:rPr>
                            <m:t>𝒒</m:t>
                          </m:r>
                        </m:den>
                      </m:f>
                    </m:oMath>
                  </m:oMathPara>
                </a14:m>
                <a:endParaRPr lang="en-US" sz="4800" dirty="0"/>
              </a:p>
            </p:txBody>
          </p:sp>
        </mc:Choice>
        <mc:Fallback>
          <p:sp>
            <p:nvSpPr>
              <p:cNvPr id="5" name="TextBox 4">
                <a:extLst>
                  <a:ext uri="{FF2B5EF4-FFF2-40B4-BE49-F238E27FC236}">
                    <a16:creationId xmlns:a16="http://schemas.microsoft.com/office/drawing/2014/main" id="{A0629A47-259F-38B0-216C-2057850D59C1}"/>
                  </a:ext>
                </a:extLst>
              </p:cNvPr>
              <p:cNvSpPr txBox="1">
                <a:spLocks noRot="1" noChangeAspect="1" noMove="1" noResize="1" noEditPoints="1" noAdjustHandles="1" noChangeArrowheads="1" noChangeShapeType="1" noTextEdit="1"/>
              </p:cNvSpPr>
              <p:nvPr/>
            </p:nvSpPr>
            <p:spPr>
              <a:xfrm>
                <a:off x="8631133" y="2166648"/>
                <a:ext cx="2077019" cy="1599925"/>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43878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21B64C95-7326-864B-FF6E-4F0CC79EBF4B}"/>
                  </a:ext>
                </a:extLst>
              </p:cNvPr>
              <p:cNvSpPr txBox="1"/>
              <p:nvPr/>
            </p:nvSpPr>
            <p:spPr>
              <a:xfrm>
                <a:off x="368966" y="369280"/>
                <a:ext cx="9090343" cy="2722412"/>
              </a:xfrm>
              <a:prstGeom prst="rect">
                <a:avLst/>
              </a:prstGeom>
              <a:noFill/>
            </p:spPr>
            <p:txBody>
              <a:bodyPr wrap="square">
                <a:spAutoFit/>
              </a:bodyPr>
              <a:lstStyle/>
              <a:p>
                <a:r>
                  <a:rPr lang="en-US" sz="2400" dirty="0"/>
                  <a:t>After walking across a carpeted floor on a dry winter day, a person builds up static electricity. A sensitive electric field sensor placed </a:t>
                </a:r>
                <a:r>
                  <a:rPr lang="en-US" sz="2400" b="1" dirty="0"/>
                  <a:t>0.50 meters </a:t>
                </a:r>
                <a:r>
                  <a:rPr lang="en-US" sz="2400" dirty="0"/>
                  <a:t>away from the person’s hand measures an electric field strength of </a:t>
                </a:r>
                <a14:m>
                  <m:oMath xmlns:m="http://schemas.openxmlformats.org/officeDocument/2006/math">
                    <m:r>
                      <a:rPr lang="en-US" sz="2400" b="1" i="0" smtClean="0">
                        <a:latin typeface="Cambria Math" panose="02040503050406030204" pitchFamily="18" charset="0"/>
                      </a:rPr>
                      <m:t>𝐄</m:t>
                    </m:r>
                    <m:r>
                      <a:rPr lang="en-US" sz="2400" b="1" i="0" dirty="0" smtClean="0">
                        <a:latin typeface="Cambria Math" panose="02040503050406030204" pitchFamily="18" charset="0"/>
                      </a:rPr>
                      <m:t>=</m:t>
                    </m:r>
                    <m:r>
                      <a:rPr lang="en-US" sz="2400" b="1" i="0" dirty="0" smtClean="0">
                        <a:latin typeface="Cambria Math" panose="02040503050406030204" pitchFamily="18" charset="0"/>
                      </a:rPr>
                      <m:t>𝟏</m:t>
                    </m:r>
                    <m:r>
                      <a:rPr lang="en-US" sz="2400" b="1" i="0" dirty="0" smtClean="0">
                        <a:latin typeface="Cambria Math" panose="02040503050406030204" pitchFamily="18" charset="0"/>
                      </a:rPr>
                      <m:t>.</m:t>
                    </m:r>
                    <m:r>
                      <a:rPr lang="en-US" sz="2400" b="1" i="0" dirty="0" smtClean="0">
                        <a:latin typeface="Cambria Math" panose="02040503050406030204" pitchFamily="18" charset="0"/>
                      </a:rPr>
                      <m:t>𝟖𝟎</m:t>
                    </m:r>
                    <m:r>
                      <a:rPr lang="en-US" sz="2400" b="1" i="0" dirty="0" smtClean="0">
                        <a:latin typeface="Cambria Math" panose="02040503050406030204" pitchFamily="18" charset="0"/>
                      </a:rPr>
                      <m:t> </m:t>
                    </m:r>
                    <m:r>
                      <a:rPr lang="en-US" sz="2400" b="1" i="1" dirty="0" smtClean="0">
                        <a:latin typeface="Cambria Math" panose="02040503050406030204" pitchFamily="18" charset="0"/>
                      </a:rPr>
                      <m:t>× </m:t>
                    </m:r>
                    <m:sSup>
                      <m:sSupPr>
                        <m:ctrlPr>
                          <a:rPr lang="en-US" sz="2400" b="1" i="1" dirty="0" smtClean="0">
                            <a:latin typeface="Cambria Math" panose="02040503050406030204" pitchFamily="18" charset="0"/>
                          </a:rPr>
                        </m:ctrlPr>
                      </m:sSupPr>
                      <m:e>
                        <m:r>
                          <a:rPr lang="en-US" sz="2400" b="1" i="1" dirty="0" smtClean="0">
                            <a:latin typeface="Cambria Math" panose="02040503050406030204" pitchFamily="18" charset="0"/>
                          </a:rPr>
                          <m:t>𝟏𝟎</m:t>
                        </m:r>
                      </m:e>
                      <m:sup>
                        <m:r>
                          <a:rPr lang="en-US" sz="2400" b="1" i="1" dirty="0" smtClean="0">
                            <a:latin typeface="Cambria Math" panose="02040503050406030204" pitchFamily="18" charset="0"/>
                          </a:rPr>
                          <m:t>𝟒</m:t>
                        </m:r>
                      </m:sup>
                    </m:sSup>
                    <m:r>
                      <a:rPr lang="en-US" sz="2400" b="1" i="1" dirty="0" smtClean="0">
                        <a:latin typeface="Cambria Math" panose="02040503050406030204" pitchFamily="18" charset="0"/>
                      </a:rPr>
                      <m:t> </m:t>
                    </m:r>
                    <m:r>
                      <a:rPr lang="en-US" sz="2400" b="1" i="1" dirty="0" smtClean="0">
                        <a:latin typeface="Cambria Math" panose="02040503050406030204" pitchFamily="18" charset="0"/>
                      </a:rPr>
                      <m:t>𝑵</m:t>
                    </m:r>
                    <m:r>
                      <a:rPr lang="en-US" sz="2400" b="1" i="1" dirty="0" smtClean="0">
                        <a:latin typeface="Cambria Math" panose="02040503050406030204" pitchFamily="18" charset="0"/>
                      </a:rPr>
                      <m:t>/</m:t>
                    </m:r>
                    <m:r>
                      <a:rPr lang="en-US" sz="2400" b="1" i="1" dirty="0" smtClean="0">
                        <a:latin typeface="Cambria Math" panose="02040503050406030204" pitchFamily="18" charset="0"/>
                      </a:rPr>
                      <m:t>𝑪</m:t>
                    </m:r>
                  </m:oMath>
                </a14:m>
                <a:r>
                  <a:rPr lang="en-US" sz="2400" dirty="0"/>
                  <a:t>.</a:t>
                </a:r>
              </a:p>
              <a:p>
                <a:endParaRPr lang="en-US" sz="2400" dirty="0"/>
              </a:p>
              <a:p>
                <a:r>
                  <a:rPr lang="en-US" sz="2400" dirty="0"/>
                  <a:t>Assuming the person’s hand acts like a point charge, how much electric charge has built up? </a:t>
                </a:r>
                <a:r>
                  <a:rPr lang="en-US" sz="2400" i="1" dirty="0"/>
                  <a:t>Their hand acts as a source charge (Q).</a:t>
                </a:r>
              </a:p>
            </p:txBody>
          </p:sp>
        </mc:Choice>
        <mc:Fallback xmlns="">
          <p:sp>
            <p:nvSpPr>
              <p:cNvPr id="4" name="TextBox 3">
                <a:extLst>
                  <a:ext uri="{FF2B5EF4-FFF2-40B4-BE49-F238E27FC236}">
                    <a16:creationId xmlns:a16="http://schemas.microsoft.com/office/drawing/2014/main" id="{21B64C95-7326-864B-FF6E-4F0CC79EBF4B}"/>
                  </a:ext>
                </a:extLst>
              </p:cNvPr>
              <p:cNvSpPr txBox="1">
                <a:spLocks noRot="1" noChangeAspect="1" noMove="1" noResize="1" noEditPoints="1" noAdjustHandles="1" noChangeArrowheads="1" noChangeShapeType="1" noTextEdit="1"/>
              </p:cNvSpPr>
              <p:nvPr/>
            </p:nvSpPr>
            <p:spPr>
              <a:xfrm>
                <a:off x="368966" y="369280"/>
                <a:ext cx="9090343" cy="2722412"/>
              </a:xfrm>
              <a:prstGeom prst="rect">
                <a:avLst/>
              </a:prstGeom>
              <a:blipFill>
                <a:blip r:embed="rId2"/>
                <a:stretch>
                  <a:fillRect l="-1073" t="-1794" r="-1677" b="-29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DD93305-895B-D54F-27AD-B71579218146}"/>
                  </a:ext>
                </a:extLst>
              </p:cNvPr>
              <p:cNvSpPr txBox="1"/>
              <p:nvPr/>
            </p:nvSpPr>
            <p:spPr>
              <a:xfrm>
                <a:off x="368967" y="3359209"/>
                <a:ext cx="11438020" cy="3170420"/>
              </a:xfrm>
              <a:prstGeom prst="rect">
                <a:avLst/>
              </a:prstGeom>
              <a:noFill/>
            </p:spPr>
            <p:txBody>
              <a:bodyPr wrap="square" rtlCol="0">
                <a:spAutoFit/>
              </a:bodyPr>
              <a:lstStyle/>
              <a:p>
                <a:r>
                  <a:rPr lang="en-US" sz="2800" b="1" dirty="0">
                    <a:solidFill>
                      <a:srgbClr val="C00000"/>
                    </a:solidFill>
                  </a:rPr>
                  <a:t>(Assess)</a:t>
                </a:r>
              </a:p>
              <a:p>
                <a:endParaRPr lang="en-US" sz="2400" b="1" dirty="0"/>
              </a:p>
              <a:p>
                <a:pPr marL="342900" indent="-342900">
                  <a:lnSpc>
                    <a:spcPct val="150000"/>
                  </a:lnSpc>
                  <a:buFont typeface="Arial" panose="020B0604020202020204" pitchFamily="34" charset="0"/>
                  <a:buChar char="•"/>
                </a:pPr>
                <a:r>
                  <a:rPr lang="en-US" sz="2400" dirty="0"/>
                  <a:t>The electric field measures: </a:t>
                </a:r>
                <a14:m>
                  <m:oMath xmlns:m="http://schemas.openxmlformats.org/officeDocument/2006/math">
                    <m:r>
                      <m:rPr>
                        <m:sty m:val="p"/>
                      </m:rPr>
                      <a:rPr lang="en-US" sz="2400" b="0" i="0" dirty="0" smtClean="0">
                        <a:latin typeface="Cambria Math" panose="02040503050406030204" pitchFamily="18" charset="0"/>
                      </a:rPr>
                      <m:t>E</m:t>
                    </m:r>
                    <m:r>
                      <a:rPr lang="en-US" sz="2400" b="0" i="0" dirty="0" smtClean="0">
                        <a:latin typeface="Cambria Math" panose="02040503050406030204" pitchFamily="18" charset="0"/>
                      </a:rPr>
                      <m:t>=1.80 </m:t>
                    </m:r>
                    <m:r>
                      <a:rPr lang="en-US" sz="2400" b="0" i="1" dirty="0" smtClean="0">
                        <a:latin typeface="Cambria Math" panose="02040503050406030204" pitchFamily="18" charset="0"/>
                      </a:rPr>
                      <m:t>× </m:t>
                    </m:r>
                    <m:sSup>
                      <m:sSupPr>
                        <m:ctrlPr>
                          <a:rPr lang="en-US" sz="2400" i="1" dirty="0" smtClean="0">
                            <a:latin typeface="Cambria Math" panose="02040503050406030204" pitchFamily="18" charset="0"/>
                          </a:rPr>
                        </m:ctrlPr>
                      </m:sSupPr>
                      <m:e>
                        <m:r>
                          <a:rPr lang="en-US" sz="2400" b="0" i="1" dirty="0" smtClean="0">
                            <a:latin typeface="Cambria Math" panose="02040503050406030204" pitchFamily="18" charset="0"/>
                          </a:rPr>
                          <m:t>10</m:t>
                        </m:r>
                      </m:e>
                      <m:sup>
                        <m:r>
                          <a:rPr lang="en-US" sz="2400" b="0" i="1" dirty="0" smtClean="0">
                            <a:latin typeface="Cambria Math" panose="02040503050406030204" pitchFamily="18" charset="0"/>
                          </a:rPr>
                          <m:t>4</m:t>
                        </m:r>
                      </m:sup>
                    </m:sSup>
                    <m:r>
                      <a:rPr lang="en-US" sz="2400" b="0" i="1" dirty="0" smtClean="0">
                        <a:latin typeface="Cambria Math" panose="02040503050406030204" pitchFamily="18" charset="0"/>
                      </a:rPr>
                      <m:t> </m:t>
                    </m:r>
                    <m:r>
                      <a:rPr lang="en-US" sz="2400" b="0" i="1" dirty="0" smtClean="0">
                        <a:latin typeface="Cambria Math" panose="02040503050406030204" pitchFamily="18" charset="0"/>
                      </a:rPr>
                      <m:t>𝑁</m:t>
                    </m:r>
                    <m:r>
                      <a:rPr lang="en-US" sz="2400" b="0" i="1" dirty="0" smtClean="0">
                        <a:latin typeface="Cambria Math" panose="02040503050406030204" pitchFamily="18" charset="0"/>
                      </a:rPr>
                      <m:t>/</m:t>
                    </m:r>
                    <m:r>
                      <a:rPr lang="en-US" sz="2400" b="0" i="1" dirty="0" smtClean="0">
                        <a:latin typeface="Cambria Math" panose="02040503050406030204" pitchFamily="18" charset="0"/>
                      </a:rPr>
                      <m:t>𝐶</m:t>
                    </m:r>
                  </m:oMath>
                </a14:m>
                <a:r>
                  <a:rPr lang="en-US" sz="2400" dirty="0"/>
                  <a:t>	</a:t>
                </a:r>
              </a:p>
              <a:p>
                <a:pPr marL="342900" indent="-342900">
                  <a:lnSpc>
                    <a:spcPct val="150000"/>
                  </a:lnSpc>
                  <a:buFont typeface="Arial" panose="020B0604020202020204" pitchFamily="34" charset="0"/>
                  <a:buChar char="•"/>
                </a:pPr>
                <a:r>
                  <a:rPr lang="en-US" sz="2400" dirty="0"/>
                  <a:t>The distance is: </a:t>
                </a:r>
                <a14:m>
                  <m:oMath xmlns:m="http://schemas.openxmlformats.org/officeDocument/2006/math">
                    <m:r>
                      <a:rPr lang="en-US" sz="2400" b="0" i="1" smtClean="0">
                        <a:latin typeface="Cambria Math" panose="02040503050406030204" pitchFamily="18" charset="0"/>
                      </a:rPr>
                      <m:t>𝑟</m:t>
                    </m:r>
                    <m:r>
                      <a:rPr lang="en-US" sz="2400" b="0" i="1" smtClean="0">
                        <a:latin typeface="Cambria Math" panose="02040503050406030204" pitchFamily="18" charset="0"/>
                      </a:rPr>
                      <m:t>=0.50 </m:t>
                    </m:r>
                    <m:r>
                      <a:rPr lang="en-US" sz="2400" b="0" i="1" smtClean="0">
                        <a:latin typeface="Cambria Math" panose="02040503050406030204" pitchFamily="18" charset="0"/>
                      </a:rPr>
                      <m:t>𝑚</m:t>
                    </m:r>
                  </m:oMath>
                </a14:m>
                <a:endParaRPr lang="en-US" sz="2400" dirty="0"/>
              </a:p>
              <a:p>
                <a:pPr marL="342900" indent="-342900">
                  <a:lnSpc>
                    <a:spcPct val="150000"/>
                  </a:lnSpc>
                  <a:buFont typeface="Arial" panose="020B0604020202020204" pitchFamily="34" charset="0"/>
                  <a:buChar char="•"/>
                </a:pPr>
                <a:r>
                  <a:rPr lang="en-US" sz="2400" dirty="0"/>
                  <a:t>The source charge: </a:t>
                </a:r>
                <a14:m>
                  <m:oMath xmlns:m="http://schemas.openxmlformats.org/officeDocument/2006/math">
                    <m:r>
                      <a:rPr lang="en-US" sz="2400" b="0" i="1" smtClean="0">
                        <a:latin typeface="Cambria Math" panose="02040503050406030204" pitchFamily="18" charset="0"/>
                      </a:rPr>
                      <m:t>𝑄</m:t>
                    </m:r>
                    <m:r>
                      <a:rPr lang="en-US" sz="2400" b="0" i="1" smtClean="0">
                        <a:latin typeface="Cambria Math" panose="02040503050406030204" pitchFamily="18" charset="0"/>
                      </a:rPr>
                      <m:t>= ??? </m:t>
                    </m:r>
                  </m:oMath>
                </a14:m>
                <a:endParaRPr lang="en-US" sz="2400" dirty="0"/>
              </a:p>
              <a:p>
                <a:pPr marL="342900" indent="-342900">
                  <a:lnSpc>
                    <a:spcPct val="150000"/>
                  </a:lnSpc>
                  <a:buFont typeface="Arial" panose="020B0604020202020204" pitchFamily="34" charset="0"/>
                  <a:buChar char="•"/>
                </a:pPr>
                <a:r>
                  <a:rPr lang="en-US" sz="2400" dirty="0"/>
                  <a:t>The constant </a:t>
                </a:r>
                <a14:m>
                  <m:oMath xmlns:m="http://schemas.openxmlformats.org/officeDocument/2006/math">
                    <m:r>
                      <a:rPr lang="en-US" sz="2400" b="0" i="1" smtClean="0">
                        <a:latin typeface="Cambria Math" panose="02040503050406030204" pitchFamily="18" charset="0"/>
                      </a:rPr>
                      <m:t>𝑘</m:t>
                    </m:r>
                    <m:r>
                      <a:rPr lang="en-US" sz="2400" b="0" i="1" smtClean="0">
                        <a:latin typeface="Cambria Math" panose="02040503050406030204" pitchFamily="18" charset="0"/>
                      </a:rPr>
                      <m:t>=8.99 ×</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10</m:t>
                        </m:r>
                      </m:e>
                      <m:sup>
                        <m:r>
                          <a:rPr lang="en-US" sz="2400" b="0" i="1" smtClean="0">
                            <a:latin typeface="Cambria Math" panose="02040503050406030204" pitchFamily="18" charset="0"/>
                          </a:rPr>
                          <m:t>9</m:t>
                        </m:r>
                      </m:sup>
                    </m:sSup>
                    <m:r>
                      <a:rPr lang="en-US" sz="2400" b="0" i="1" smtClean="0">
                        <a:latin typeface="Cambria Math" panose="02040503050406030204" pitchFamily="18" charset="0"/>
                      </a:rPr>
                      <m:t> </m:t>
                    </m:r>
                    <m:r>
                      <a:rPr lang="en-US" sz="2400" b="0" i="1" smtClean="0">
                        <a:latin typeface="Cambria Math" panose="02040503050406030204" pitchFamily="18" charset="0"/>
                      </a:rPr>
                      <m:t>𝑁</m:t>
                    </m:r>
                    <m:r>
                      <a:rPr lang="en-US" sz="2400" b="0" i="1" smtClean="0">
                        <a:latin typeface="Cambria Math" panose="02040503050406030204" pitchFamily="18" charset="0"/>
                      </a:rPr>
                      <m:t>⋅</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𝑚</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𝐶</m:t>
                        </m:r>
                      </m:e>
                      <m:sup>
                        <m:r>
                          <a:rPr lang="en-US" sz="2400" b="0" i="1" smtClean="0">
                            <a:latin typeface="Cambria Math" panose="02040503050406030204" pitchFamily="18" charset="0"/>
                          </a:rPr>
                          <m:t>2</m:t>
                        </m:r>
                      </m:sup>
                    </m:sSup>
                  </m:oMath>
                </a14:m>
                <a:endParaRPr lang="en-US" sz="2400" dirty="0"/>
              </a:p>
            </p:txBody>
          </p:sp>
        </mc:Choice>
        <mc:Fallback xmlns="">
          <p:sp>
            <p:nvSpPr>
              <p:cNvPr id="5" name="TextBox 4">
                <a:extLst>
                  <a:ext uri="{FF2B5EF4-FFF2-40B4-BE49-F238E27FC236}">
                    <a16:creationId xmlns:a16="http://schemas.microsoft.com/office/drawing/2014/main" id="{4DD93305-895B-D54F-27AD-B71579218146}"/>
                  </a:ext>
                </a:extLst>
              </p:cNvPr>
              <p:cNvSpPr txBox="1">
                <a:spLocks noRot="1" noChangeAspect="1" noMove="1" noResize="1" noEditPoints="1" noAdjustHandles="1" noChangeArrowheads="1" noChangeShapeType="1" noTextEdit="1"/>
              </p:cNvSpPr>
              <p:nvPr/>
            </p:nvSpPr>
            <p:spPr>
              <a:xfrm>
                <a:off x="368967" y="3359209"/>
                <a:ext cx="11438020" cy="3170420"/>
              </a:xfrm>
              <a:prstGeom prst="rect">
                <a:avLst/>
              </a:prstGeom>
              <a:blipFill>
                <a:blip r:embed="rId3"/>
                <a:stretch>
                  <a:fillRect l="-1119" t="-1923"/>
                </a:stretch>
              </a:blipFill>
            </p:spPr>
            <p:txBody>
              <a:bodyPr/>
              <a:lstStyle/>
              <a:p>
                <a:r>
                  <a:rPr lang="en-US">
                    <a:noFill/>
                  </a:rPr>
                  <a:t> </a:t>
                </a:r>
              </a:p>
            </p:txBody>
          </p:sp>
        </mc:Fallback>
      </mc:AlternateContent>
    </p:spTree>
    <p:extLst>
      <p:ext uri="{BB962C8B-B14F-4D97-AF65-F5344CB8AC3E}">
        <p14:creationId xmlns:p14="http://schemas.microsoft.com/office/powerpoint/2010/main" val="2521279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77E3AF6-CDE7-7868-BFC4-28E383A4AE17}"/>
              </a:ext>
            </a:extLst>
          </p:cNvPr>
          <p:cNvSpPr txBox="1"/>
          <p:nvPr/>
        </p:nvSpPr>
        <p:spPr>
          <a:xfrm>
            <a:off x="818146" y="601398"/>
            <a:ext cx="10013489" cy="534164"/>
          </a:xfrm>
          <a:prstGeom prst="rect">
            <a:avLst/>
          </a:prstGeom>
          <a:noFill/>
        </p:spPr>
        <p:txBody>
          <a:bodyPr wrap="square">
            <a:spAutoFit/>
          </a:bodyPr>
          <a:lstStyle/>
          <a:p>
            <a:r>
              <a:rPr lang="en-US" sz="2800" b="1" dirty="0">
                <a:solidFill>
                  <a:srgbClr val="C00000"/>
                </a:solidFill>
              </a:rPr>
              <a:t>(Plan) </a:t>
            </a:r>
            <a:r>
              <a:rPr lang="en-US" sz="2800" b="1" dirty="0"/>
              <a:t>Rearrange the electric field equation to solve for </a:t>
            </a:r>
            <a:r>
              <a:rPr lang="en-US" sz="2800" b="1" i="1" dirty="0"/>
              <a:t>Q</a:t>
            </a:r>
            <a:r>
              <a:rPr lang="en-US" sz="2800" b="1" dirty="0"/>
              <a:t>:</a:t>
            </a:r>
          </a:p>
        </p:txBody>
      </p:sp>
      <p:sp>
        <p:nvSpPr>
          <p:cNvPr id="10" name="TextBox 9">
            <a:extLst>
              <a:ext uri="{FF2B5EF4-FFF2-40B4-BE49-F238E27FC236}">
                <a16:creationId xmlns:a16="http://schemas.microsoft.com/office/drawing/2014/main" id="{EAC567BC-4CDF-6011-497F-F5F533DAA20A}"/>
              </a:ext>
            </a:extLst>
          </p:cNvPr>
          <p:cNvSpPr txBox="1"/>
          <p:nvPr/>
        </p:nvSpPr>
        <p:spPr>
          <a:xfrm>
            <a:off x="818147" y="2989184"/>
            <a:ext cx="6096000" cy="523220"/>
          </a:xfrm>
          <a:prstGeom prst="rect">
            <a:avLst/>
          </a:prstGeom>
          <a:noFill/>
        </p:spPr>
        <p:txBody>
          <a:bodyPr wrap="square">
            <a:spAutoFit/>
          </a:bodyPr>
          <a:lstStyle/>
          <a:p>
            <a:r>
              <a:rPr lang="en-US" sz="2800" b="1" dirty="0">
                <a:solidFill>
                  <a:srgbClr val="C00000"/>
                </a:solidFill>
              </a:rPr>
              <a:t>(Execute) </a:t>
            </a:r>
            <a:r>
              <a:rPr lang="en-US" sz="2800" b="1" dirty="0"/>
              <a:t>Substitute values: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BD6E7A21-9D58-381F-BA12-E031050D6203}"/>
                  </a:ext>
                </a:extLst>
              </p:cNvPr>
              <p:cNvSpPr txBox="1"/>
              <p:nvPr/>
            </p:nvSpPr>
            <p:spPr>
              <a:xfrm>
                <a:off x="1089255" y="1694841"/>
                <a:ext cx="10013489" cy="95692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800" b="0" i="1" kern="1200" smtClean="0">
                          <a:solidFill>
                            <a:schemeClr val="tx1"/>
                          </a:solidFill>
                          <a:latin typeface="Cambria Math" panose="02040503050406030204" pitchFamily="18" charset="0"/>
                        </a:rPr>
                        <m:t>𝐸</m:t>
                      </m:r>
                      <m:r>
                        <a:rPr lang="en-US" sz="2800" b="0" i="1" kern="1200" smtClean="0">
                          <a:solidFill>
                            <a:schemeClr val="tx1"/>
                          </a:solidFill>
                          <a:latin typeface="Cambria Math" panose="02040503050406030204" pitchFamily="18" charset="0"/>
                        </a:rPr>
                        <m:t>=</m:t>
                      </m:r>
                      <m:r>
                        <a:rPr lang="en-US" sz="2800" b="0" i="1" kern="1200" smtClean="0">
                          <a:solidFill>
                            <a:schemeClr val="tx1"/>
                          </a:solidFill>
                          <a:latin typeface="Cambria Math" panose="02040503050406030204" pitchFamily="18" charset="0"/>
                        </a:rPr>
                        <m:t>𝑘</m:t>
                      </m:r>
                      <m:r>
                        <a:rPr lang="en-US" sz="2800" b="0" i="1" kern="1200" smtClean="0">
                          <a:solidFill>
                            <a:schemeClr val="tx1"/>
                          </a:solidFill>
                          <a:latin typeface="Cambria Math" panose="02040503050406030204" pitchFamily="18" charset="0"/>
                        </a:rPr>
                        <m:t> </m:t>
                      </m:r>
                      <m:f>
                        <m:fPr>
                          <m:ctrlPr>
                            <a:rPr lang="en-US" sz="2800" i="1" kern="1200" smtClean="0">
                              <a:solidFill>
                                <a:schemeClr val="tx1"/>
                              </a:solidFill>
                              <a:latin typeface="Cambria Math" panose="02040503050406030204" pitchFamily="18" charset="0"/>
                            </a:rPr>
                          </m:ctrlPr>
                        </m:fPr>
                        <m:num>
                          <m:r>
                            <a:rPr lang="en-US" sz="2800" i="1" smtClean="0">
                              <a:solidFill>
                                <a:schemeClr val="tx1"/>
                              </a:solidFill>
                              <a:latin typeface="Cambria Math" panose="02040503050406030204" pitchFamily="18" charset="0"/>
                            </a:rPr>
                            <m:t>𝑄</m:t>
                          </m:r>
                        </m:num>
                        <m:den>
                          <m:sSup>
                            <m:sSupPr>
                              <m:ctrlPr>
                                <a:rPr lang="en-US" sz="2800" i="1" kern="1200" smtClean="0">
                                  <a:solidFill>
                                    <a:schemeClr val="tx1"/>
                                  </a:solidFill>
                                  <a:latin typeface="Cambria Math" panose="02040503050406030204" pitchFamily="18" charset="0"/>
                                </a:rPr>
                              </m:ctrlPr>
                            </m:sSupPr>
                            <m:e>
                              <m:r>
                                <a:rPr lang="en-US" sz="2800" b="0" i="1" kern="1200" smtClean="0">
                                  <a:solidFill>
                                    <a:schemeClr val="tx1"/>
                                  </a:solidFill>
                                  <a:latin typeface="Cambria Math" panose="02040503050406030204" pitchFamily="18" charset="0"/>
                                </a:rPr>
                                <m:t>𝑟</m:t>
                              </m:r>
                            </m:e>
                            <m:sup>
                              <m:r>
                                <a:rPr lang="en-US" sz="2800" b="0" i="1" kern="1200" smtClean="0">
                                  <a:solidFill>
                                    <a:schemeClr val="tx1"/>
                                  </a:solidFill>
                                  <a:latin typeface="Cambria Math" panose="02040503050406030204" pitchFamily="18" charset="0"/>
                                </a:rPr>
                                <m:t>2</m:t>
                              </m:r>
                            </m:sup>
                          </m:sSup>
                        </m:den>
                      </m:f>
                      <m:r>
                        <a:rPr lang="en-US" sz="2800" b="0" i="1" kern="1200" smtClean="0">
                          <a:solidFill>
                            <a:schemeClr val="tx1"/>
                          </a:solidFill>
                          <a:latin typeface="Cambria Math" panose="02040503050406030204" pitchFamily="18" charset="0"/>
                        </a:rPr>
                        <m:t>  ⇒</m:t>
                      </m:r>
                      <m:r>
                        <a:rPr lang="en-US" sz="2800" b="0" i="1" kern="1200" smtClean="0">
                          <a:solidFill>
                            <a:schemeClr val="tx1"/>
                          </a:solidFill>
                          <a:latin typeface="Cambria Math" panose="02040503050406030204" pitchFamily="18" charset="0"/>
                        </a:rPr>
                        <m:t>𝑄</m:t>
                      </m:r>
                      <m:r>
                        <a:rPr lang="en-US" sz="2800" b="0" i="1" kern="1200" smtClean="0">
                          <a:solidFill>
                            <a:schemeClr val="tx1"/>
                          </a:solidFill>
                          <a:latin typeface="Cambria Math" panose="02040503050406030204" pitchFamily="18" charset="0"/>
                        </a:rPr>
                        <m:t>= </m:t>
                      </m:r>
                      <m:f>
                        <m:fPr>
                          <m:ctrlPr>
                            <a:rPr lang="en-US" sz="2800" i="1" kern="1200" smtClean="0">
                              <a:solidFill>
                                <a:schemeClr val="tx1"/>
                              </a:solidFill>
                              <a:latin typeface="Cambria Math" panose="02040503050406030204" pitchFamily="18" charset="0"/>
                            </a:rPr>
                          </m:ctrlPr>
                        </m:fPr>
                        <m:num>
                          <m:r>
                            <a:rPr lang="en-US" sz="2800" b="0" i="1" kern="1200" smtClean="0">
                              <a:solidFill>
                                <a:schemeClr val="tx1"/>
                              </a:solidFill>
                              <a:latin typeface="Cambria Math" panose="02040503050406030204" pitchFamily="18" charset="0"/>
                            </a:rPr>
                            <m:t> </m:t>
                          </m:r>
                          <m:r>
                            <a:rPr lang="en-US" sz="2800" b="0" i="1" smtClean="0">
                              <a:solidFill>
                                <a:schemeClr val="tx1"/>
                              </a:solidFill>
                              <a:latin typeface="Cambria Math" panose="02040503050406030204" pitchFamily="18" charset="0"/>
                            </a:rPr>
                            <m:t>𝐸</m:t>
                          </m:r>
                          <m:r>
                            <a:rPr lang="en-US" sz="2800" b="0" i="1" smtClean="0">
                              <a:solidFill>
                                <a:schemeClr val="tx1"/>
                              </a:solidFill>
                              <a:latin typeface="Cambria Math" panose="02040503050406030204" pitchFamily="18" charset="0"/>
                            </a:rPr>
                            <m:t> </m:t>
                          </m:r>
                          <m:sSup>
                            <m:sSupPr>
                              <m:ctrlPr>
                                <a:rPr lang="en-US" sz="2800" i="1" smtClean="0">
                                  <a:solidFill>
                                    <a:schemeClr val="tx1"/>
                                  </a:solidFill>
                                  <a:latin typeface="Cambria Math" panose="02040503050406030204" pitchFamily="18" charset="0"/>
                                </a:rPr>
                              </m:ctrlPr>
                            </m:sSupPr>
                            <m:e>
                              <m:r>
                                <a:rPr lang="en-US" sz="2800" b="0" i="1" smtClean="0">
                                  <a:solidFill>
                                    <a:schemeClr val="tx1"/>
                                  </a:solidFill>
                                  <a:latin typeface="Cambria Math" panose="02040503050406030204" pitchFamily="18" charset="0"/>
                                </a:rPr>
                                <m:t>𝑟</m:t>
                              </m:r>
                            </m:e>
                            <m:sup>
                              <m:r>
                                <a:rPr lang="en-US" sz="2800" b="0" i="1" smtClean="0">
                                  <a:solidFill>
                                    <a:schemeClr val="tx1"/>
                                  </a:solidFill>
                                  <a:latin typeface="Cambria Math" panose="02040503050406030204" pitchFamily="18" charset="0"/>
                                </a:rPr>
                                <m:t>2</m:t>
                              </m:r>
                            </m:sup>
                          </m:sSup>
                        </m:num>
                        <m:den>
                          <m:r>
                            <a:rPr lang="en-US" sz="2800" b="0" i="1" kern="1200" smtClean="0">
                              <a:solidFill>
                                <a:schemeClr val="tx1"/>
                              </a:solidFill>
                              <a:latin typeface="Cambria Math" panose="02040503050406030204" pitchFamily="18" charset="0"/>
                            </a:rPr>
                            <m:t>𝑘</m:t>
                          </m:r>
                        </m:den>
                      </m:f>
                    </m:oMath>
                  </m:oMathPara>
                </a14:m>
                <a:endParaRPr lang="en-US" sz="2800" dirty="0">
                  <a:solidFill>
                    <a:schemeClr val="tx1"/>
                  </a:solidFill>
                </a:endParaRPr>
              </a:p>
            </p:txBody>
          </p:sp>
        </mc:Choice>
        <mc:Fallback xmlns="">
          <p:sp>
            <p:nvSpPr>
              <p:cNvPr id="3" name="TextBox 2">
                <a:extLst>
                  <a:ext uri="{FF2B5EF4-FFF2-40B4-BE49-F238E27FC236}">
                    <a16:creationId xmlns:a16="http://schemas.microsoft.com/office/drawing/2014/main" id="{BD6E7A21-9D58-381F-BA12-E031050D6203}"/>
                  </a:ext>
                </a:extLst>
              </p:cNvPr>
              <p:cNvSpPr txBox="1">
                <a:spLocks noRot="1" noChangeAspect="1" noMove="1" noResize="1" noEditPoints="1" noAdjustHandles="1" noChangeArrowheads="1" noChangeShapeType="1" noTextEdit="1"/>
              </p:cNvSpPr>
              <p:nvPr/>
            </p:nvSpPr>
            <p:spPr>
              <a:xfrm>
                <a:off x="1089255" y="1694841"/>
                <a:ext cx="10013489" cy="956929"/>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CEFAE34-34E5-13AA-E3B9-716E45FC6EDF}"/>
                  </a:ext>
                </a:extLst>
              </p:cNvPr>
              <p:cNvSpPr txBox="1"/>
              <p:nvPr/>
            </p:nvSpPr>
            <p:spPr>
              <a:xfrm>
                <a:off x="1089255" y="4071683"/>
                <a:ext cx="10013489" cy="105413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800" i="1" smtClean="0">
                          <a:solidFill>
                            <a:schemeClr val="tx1"/>
                          </a:solidFill>
                          <a:latin typeface="Cambria Math" panose="02040503050406030204" pitchFamily="18" charset="0"/>
                        </a:rPr>
                        <m:t>𝑄</m:t>
                      </m:r>
                      <m:r>
                        <a:rPr lang="en-US" sz="2800" b="0" i="1" smtClean="0">
                          <a:solidFill>
                            <a:schemeClr val="tx1"/>
                          </a:solidFill>
                          <a:latin typeface="Cambria Math" panose="02040503050406030204" pitchFamily="18" charset="0"/>
                        </a:rPr>
                        <m:t>=</m:t>
                      </m:r>
                      <m:f>
                        <m:fPr>
                          <m:ctrlPr>
                            <a:rPr lang="en-US" sz="2800" i="1" kern="1200" smtClean="0">
                              <a:solidFill>
                                <a:schemeClr val="tx1"/>
                              </a:solidFill>
                              <a:latin typeface="Cambria Math" panose="02040503050406030204" pitchFamily="18" charset="0"/>
                            </a:rPr>
                          </m:ctrlPr>
                        </m:fPr>
                        <m:num>
                          <m:r>
                            <a:rPr lang="en-US" sz="2800" b="0" i="1" kern="1200" smtClean="0">
                              <a:solidFill>
                                <a:schemeClr val="tx1"/>
                              </a:solidFill>
                              <a:latin typeface="Cambria Math" panose="02040503050406030204" pitchFamily="18" charset="0"/>
                            </a:rPr>
                            <m:t> </m:t>
                          </m:r>
                          <m:d>
                            <m:dPr>
                              <m:ctrlPr>
                                <a:rPr lang="en-US" sz="2800" i="1" kern="1200" smtClean="0">
                                  <a:solidFill>
                                    <a:schemeClr val="tx1"/>
                                  </a:solidFill>
                                  <a:latin typeface="Cambria Math" panose="02040503050406030204" pitchFamily="18" charset="0"/>
                                </a:rPr>
                              </m:ctrlPr>
                            </m:dPr>
                            <m:e>
                              <m:r>
                                <a:rPr lang="en-US" sz="2800" b="0" i="1" dirty="0">
                                  <a:solidFill>
                                    <a:schemeClr val="tx1"/>
                                  </a:solidFill>
                                  <a:latin typeface="Cambria Math" panose="02040503050406030204" pitchFamily="18" charset="0"/>
                                </a:rPr>
                                <m:t>1</m:t>
                              </m:r>
                              <m:r>
                                <a:rPr lang="en-US" sz="2800" b="0" dirty="0">
                                  <a:solidFill>
                                    <a:schemeClr val="tx1"/>
                                  </a:solidFill>
                                  <a:latin typeface="Cambria Math" panose="02040503050406030204" pitchFamily="18" charset="0"/>
                                </a:rPr>
                                <m:t>.</m:t>
                              </m:r>
                              <m:r>
                                <a:rPr lang="en-US" sz="2800" b="0" i="1" dirty="0">
                                  <a:solidFill>
                                    <a:schemeClr val="tx1"/>
                                  </a:solidFill>
                                  <a:latin typeface="Cambria Math" panose="02040503050406030204" pitchFamily="18" charset="0"/>
                                </a:rPr>
                                <m:t>80</m:t>
                              </m:r>
                              <m:r>
                                <a:rPr lang="en-US" sz="2800" b="0" dirty="0">
                                  <a:solidFill>
                                    <a:schemeClr val="tx1"/>
                                  </a:solidFill>
                                  <a:latin typeface="Cambria Math" panose="02040503050406030204" pitchFamily="18" charset="0"/>
                                </a:rPr>
                                <m:t> </m:t>
                              </m:r>
                              <m:r>
                                <a:rPr lang="en-US" sz="2800" b="0" i="1" dirty="0">
                                  <a:solidFill>
                                    <a:schemeClr val="tx1"/>
                                  </a:solidFill>
                                  <a:latin typeface="Cambria Math" panose="02040503050406030204" pitchFamily="18" charset="0"/>
                                </a:rPr>
                                <m:t>× </m:t>
                              </m:r>
                              <m:sSup>
                                <m:sSupPr>
                                  <m:ctrlPr>
                                    <a:rPr lang="en-US" sz="2800" i="1" dirty="0">
                                      <a:solidFill>
                                        <a:schemeClr val="tx1"/>
                                      </a:solidFill>
                                      <a:latin typeface="Cambria Math" panose="02040503050406030204" pitchFamily="18" charset="0"/>
                                    </a:rPr>
                                  </m:ctrlPr>
                                </m:sSupPr>
                                <m:e>
                                  <m:r>
                                    <a:rPr lang="en-US" sz="2800" b="0" i="1" dirty="0">
                                      <a:solidFill>
                                        <a:schemeClr val="tx1"/>
                                      </a:solidFill>
                                      <a:latin typeface="Cambria Math" panose="02040503050406030204" pitchFamily="18" charset="0"/>
                                    </a:rPr>
                                    <m:t>10</m:t>
                                  </m:r>
                                </m:e>
                                <m:sup>
                                  <m:r>
                                    <a:rPr lang="en-US" sz="2800" b="0" i="1" dirty="0">
                                      <a:solidFill>
                                        <a:schemeClr val="tx1"/>
                                      </a:solidFill>
                                      <a:latin typeface="Cambria Math" panose="02040503050406030204" pitchFamily="18" charset="0"/>
                                    </a:rPr>
                                    <m:t>4</m:t>
                                  </m:r>
                                </m:sup>
                              </m:sSup>
                              <m:r>
                                <a:rPr lang="en-US" sz="2800" b="0" i="1" dirty="0">
                                  <a:solidFill>
                                    <a:schemeClr val="tx1"/>
                                  </a:solidFill>
                                  <a:latin typeface="Cambria Math" panose="02040503050406030204" pitchFamily="18" charset="0"/>
                                </a:rPr>
                                <m:t> </m:t>
                              </m:r>
                              <m:r>
                                <a:rPr lang="en-US" sz="2800" b="0" i="1" dirty="0">
                                  <a:solidFill>
                                    <a:schemeClr val="tx1"/>
                                  </a:solidFill>
                                  <a:latin typeface="Cambria Math" panose="02040503050406030204" pitchFamily="18" charset="0"/>
                                </a:rPr>
                                <m:t>𝑁</m:t>
                              </m:r>
                              <m:r>
                                <a:rPr lang="en-US" sz="2800" b="0" i="1" dirty="0">
                                  <a:solidFill>
                                    <a:schemeClr val="tx1"/>
                                  </a:solidFill>
                                  <a:latin typeface="Cambria Math" panose="02040503050406030204" pitchFamily="18" charset="0"/>
                                </a:rPr>
                                <m:t>/</m:t>
                              </m:r>
                              <m:r>
                                <a:rPr lang="en-US" sz="2800" b="0" i="1" dirty="0">
                                  <a:solidFill>
                                    <a:schemeClr val="tx1"/>
                                  </a:solidFill>
                                  <a:latin typeface="Cambria Math" panose="02040503050406030204" pitchFamily="18" charset="0"/>
                                </a:rPr>
                                <m:t>𝐶</m:t>
                              </m:r>
                            </m:e>
                          </m:d>
                          <m:sSup>
                            <m:sSupPr>
                              <m:ctrlPr>
                                <a:rPr lang="en-US" sz="2800" i="1" kern="1200" smtClean="0">
                                  <a:solidFill>
                                    <a:schemeClr val="tx1"/>
                                  </a:solidFill>
                                  <a:latin typeface="Cambria Math" panose="02040503050406030204" pitchFamily="18" charset="0"/>
                                </a:rPr>
                              </m:ctrlPr>
                            </m:sSupPr>
                            <m:e>
                              <m:d>
                                <m:dPr>
                                  <m:ctrlPr>
                                    <a:rPr lang="en-US" sz="2800" i="1" kern="1200" smtClean="0">
                                      <a:solidFill>
                                        <a:schemeClr val="tx1"/>
                                      </a:solidFill>
                                      <a:latin typeface="Cambria Math" panose="02040503050406030204" pitchFamily="18" charset="0"/>
                                    </a:rPr>
                                  </m:ctrlPr>
                                </m:dPr>
                                <m:e>
                                  <m:r>
                                    <a:rPr lang="en-US" sz="2800" b="0" i="1" kern="1200" smtClean="0">
                                      <a:solidFill>
                                        <a:schemeClr val="tx1"/>
                                      </a:solidFill>
                                      <a:latin typeface="Cambria Math" panose="02040503050406030204" pitchFamily="18" charset="0"/>
                                    </a:rPr>
                                    <m:t>0.50 </m:t>
                                  </m:r>
                                  <m:r>
                                    <a:rPr lang="en-US" sz="2800" b="0" i="1" kern="1200" smtClean="0">
                                      <a:solidFill>
                                        <a:schemeClr val="tx1"/>
                                      </a:solidFill>
                                      <a:latin typeface="Cambria Math" panose="02040503050406030204" pitchFamily="18" charset="0"/>
                                    </a:rPr>
                                    <m:t>𝑚</m:t>
                                  </m:r>
                                </m:e>
                              </m:d>
                            </m:e>
                            <m:sup>
                              <m:r>
                                <a:rPr lang="en-US" sz="2800" b="0" i="1" kern="1200" smtClean="0">
                                  <a:solidFill>
                                    <a:schemeClr val="tx1"/>
                                  </a:solidFill>
                                  <a:latin typeface="Cambria Math" panose="02040503050406030204" pitchFamily="18" charset="0"/>
                                </a:rPr>
                                <m:t>2</m:t>
                              </m:r>
                            </m:sup>
                          </m:sSup>
                          <m:r>
                            <a:rPr lang="en-US" sz="2800" b="0" i="1" smtClean="0">
                              <a:solidFill>
                                <a:schemeClr val="tx1"/>
                              </a:solidFill>
                              <a:latin typeface="Cambria Math" panose="02040503050406030204" pitchFamily="18" charset="0"/>
                            </a:rPr>
                            <m:t> </m:t>
                          </m:r>
                        </m:num>
                        <m:den>
                          <m:r>
                            <a:rPr lang="en-US" sz="2800" b="0" i="1">
                              <a:solidFill>
                                <a:schemeClr val="tx1"/>
                              </a:solidFill>
                              <a:latin typeface="Cambria Math" panose="02040503050406030204" pitchFamily="18" charset="0"/>
                            </a:rPr>
                            <m:t>8.99 ×</m:t>
                          </m:r>
                          <m:sSup>
                            <m:sSupPr>
                              <m:ctrlPr>
                                <a:rPr lang="en-US" sz="2800" i="1">
                                  <a:solidFill>
                                    <a:schemeClr val="tx1"/>
                                  </a:solidFill>
                                  <a:latin typeface="Cambria Math" panose="02040503050406030204" pitchFamily="18" charset="0"/>
                                </a:rPr>
                              </m:ctrlPr>
                            </m:sSupPr>
                            <m:e>
                              <m:r>
                                <a:rPr lang="en-US" sz="2800" b="0" i="1">
                                  <a:solidFill>
                                    <a:schemeClr val="tx1"/>
                                  </a:solidFill>
                                  <a:latin typeface="Cambria Math" panose="02040503050406030204" pitchFamily="18" charset="0"/>
                                </a:rPr>
                                <m:t>10</m:t>
                              </m:r>
                            </m:e>
                            <m:sup>
                              <m:r>
                                <a:rPr lang="en-US" sz="2800" b="0" i="1">
                                  <a:solidFill>
                                    <a:schemeClr val="tx1"/>
                                  </a:solidFill>
                                  <a:latin typeface="Cambria Math" panose="02040503050406030204" pitchFamily="18" charset="0"/>
                                </a:rPr>
                                <m:t>9</m:t>
                              </m:r>
                            </m:sup>
                          </m:sSup>
                          <m:r>
                            <a:rPr lang="en-US" sz="2800" b="0" i="1">
                              <a:solidFill>
                                <a:schemeClr val="tx1"/>
                              </a:solidFill>
                              <a:latin typeface="Cambria Math" panose="02040503050406030204" pitchFamily="18" charset="0"/>
                            </a:rPr>
                            <m:t> </m:t>
                          </m:r>
                          <m:r>
                            <a:rPr lang="en-US" sz="2800" b="0" i="1">
                              <a:solidFill>
                                <a:schemeClr val="tx1"/>
                              </a:solidFill>
                              <a:latin typeface="Cambria Math" panose="02040503050406030204" pitchFamily="18" charset="0"/>
                            </a:rPr>
                            <m:t>𝑁</m:t>
                          </m:r>
                          <m:r>
                            <a:rPr lang="en-US" sz="2800" b="0" i="1">
                              <a:solidFill>
                                <a:schemeClr val="tx1"/>
                              </a:solidFill>
                              <a:latin typeface="Cambria Math" panose="02040503050406030204" pitchFamily="18" charset="0"/>
                            </a:rPr>
                            <m:t>⋅</m:t>
                          </m:r>
                          <m:sSup>
                            <m:sSupPr>
                              <m:ctrlPr>
                                <a:rPr lang="en-US" sz="2800" i="1">
                                  <a:solidFill>
                                    <a:schemeClr val="tx1"/>
                                  </a:solidFill>
                                  <a:latin typeface="Cambria Math" panose="02040503050406030204" pitchFamily="18" charset="0"/>
                                </a:rPr>
                              </m:ctrlPr>
                            </m:sSupPr>
                            <m:e>
                              <m:r>
                                <a:rPr lang="en-US" sz="2800" b="0" i="1">
                                  <a:solidFill>
                                    <a:schemeClr val="tx1"/>
                                  </a:solidFill>
                                  <a:latin typeface="Cambria Math" panose="02040503050406030204" pitchFamily="18" charset="0"/>
                                </a:rPr>
                                <m:t>𝑚</m:t>
                              </m:r>
                            </m:e>
                            <m:sup>
                              <m:r>
                                <a:rPr lang="en-US" sz="2800" b="0" i="1">
                                  <a:solidFill>
                                    <a:schemeClr val="tx1"/>
                                  </a:solidFill>
                                  <a:latin typeface="Cambria Math" panose="02040503050406030204" pitchFamily="18" charset="0"/>
                                </a:rPr>
                                <m:t>2</m:t>
                              </m:r>
                            </m:sup>
                          </m:sSup>
                          <m:r>
                            <a:rPr lang="en-US" sz="2800" b="0" i="1">
                              <a:solidFill>
                                <a:schemeClr val="tx1"/>
                              </a:solidFill>
                              <a:latin typeface="Cambria Math" panose="02040503050406030204" pitchFamily="18" charset="0"/>
                            </a:rPr>
                            <m:t>/</m:t>
                          </m:r>
                          <m:sSup>
                            <m:sSupPr>
                              <m:ctrlPr>
                                <a:rPr lang="en-US" sz="2800" i="1">
                                  <a:solidFill>
                                    <a:schemeClr val="tx1"/>
                                  </a:solidFill>
                                  <a:latin typeface="Cambria Math" panose="02040503050406030204" pitchFamily="18" charset="0"/>
                                </a:rPr>
                              </m:ctrlPr>
                            </m:sSupPr>
                            <m:e>
                              <m:r>
                                <a:rPr lang="en-US" sz="2800" b="0" i="1">
                                  <a:solidFill>
                                    <a:schemeClr val="tx1"/>
                                  </a:solidFill>
                                  <a:latin typeface="Cambria Math" panose="02040503050406030204" pitchFamily="18" charset="0"/>
                                </a:rPr>
                                <m:t>𝐶</m:t>
                              </m:r>
                            </m:e>
                            <m:sup>
                              <m:r>
                                <a:rPr lang="en-US" sz="2800" b="0" i="1">
                                  <a:solidFill>
                                    <a:schemeClr val="tx1"/>
                                  </a:solidFill>
                                  <a:latin typeface="Cambria Math" panose="02040503050406030204" pitchFamily="18" charset="0"/>
                                </a:rPr>
                                <m:t>2</m:t>
                              </m:r>
                            </m:sup>
                          </m:sSup>
                        </m:den>
                      </m:f>
                      <m:r>
                        <a:rPr lang="en-US" sz="2800" b="0" i="1" kern="1200" smtClean="0">
                          <a:solidFill>
                            <a:schemeClr val="tx1"/>
                          </a:solidFill>
                          <a:latin typeface="Cambria Math" panose="02040503050406030204" pitchFamily="18" charset="0"/>
                        </a:rPr>
                        <m:t>≈5.0 × </m:t>
                      </m:r>
                      <m:sSup>
                        <m:sSupPr>
                          <m:ctrlPr>
                            <a:rPr lang="en-US" sz="2800" i="1" kern="1200" smtClean="0">
                              <a:solidFill>
                                <a:schemeClr val="tx1"/>
                              </a:solidFill>
                              <a:latin typeface="Cambria Math" panose="02040503050406030204" pitchFamily="18" charset="0"/>
                            </a:rPr>
                          </m:ctrlPr>
                        </m:sSupPr>
                        <m:e>
                          <m:r>
                            <a:rPr lang="en-US" sz="2800" b="0" i="1" kern="1200" smtClean="0">
                              <a:solidFill>
                                <a:schemeClr val="tx1"/>
                              </a:solidFill>
                              <a:latin typeface="Cambria Math" panose="02040503050406030204" pitchFamily="18" charset="0"/>
                            </a:rPr>
                            <m:t>10</m:t>
                          </m:r>
                        </m:e>
                        <m:sup>
                          <m:r>
                            <a:rPr lang="en-US" sz="2800" b="0" i="1" kern="1200" smtClean="0">
                              <a:solidFill>
                                <a:schemeClr val="tx1"/>
                              </a:solidFill>
                              <a:latin typeface="Cambria Math" panose="02040503050406030204" pitchFamily="18" charset="0"/>
                            </a:rPr>
                            <m:t>−7</m:t>
                          </m:r>
                        </m:sup>
                      </m:sSup>
                      <m:r>
                        <a:rPr lang="en-US" sz="2800" b="0" i="1" kern="1200" smtClean="0">
                          <a:solidFill>
                            <a:schemeClr val="tx1"/>
                          </a:solidFill>
                          <a:latin typeface="Cambria Math" panose="02040503050406030204" pitchFamily="18" charset="0"/>
                        </a:rPr>
                        <m:t> </m:t>
                      </m:r>
                      <m:r>
                        <a:rPr lang="en-US" sz="2800" b="0" i="1" kern="1200" smtClean="0">
                          <a:solidFill>
                            <a:schemeClr val="tx1"/>
                          </a:solidFill>
                          <a:latin typeface="Cambria Math" panose="02040503050406030204" pitchFamily="18" charset="0"/>
                        </a:rPr>
                        <m:t>𝐶</m:t>
                      </m:r>
                      <m:r>
                        <a:rPr lang="en-US" sz="2800" b="0" i="1" kern="1200" smtClean="0">
                          <a:solidFill>
                            <a:schemeClr val="tx1"/>
                          </a:solidFill>
                          <a:latin typeface="Cambria Math" panose="02040503050406030204" pitchFamily="18" charset="0"/>
                        </a:rPr>
                        <m:t> </m:t>
                      </m:r>
                    </m:oMath>
                  </m:oMathPara>
                </a14:m>
                <a:endParaRPr lang="en-US" sz="2800" dirty="0">
                  <a:solidFill>
                    <a:schemeClr val="tx1"/>
                  </a:solidFill>
                </a:endParaRPr>
              </a:p>
            </p:txBody>
          </p:sp>
        </mc:Choice>
        <mc:Fallback xmlns="">
          <p:sp>
            <p:nvSpPr>
              <p:cNvPr id="7" name="TextBox 6">
                <a:extLst>
                  <a:ext uri="{FF2B5EF4-FFF2-40B4-BE49-F238E27FC236}">
                    <a16:creationId xmlns:a16="http://schemas.microsoft.com/office/drawing/2014/main" id="{0CEFAE34-34E5-13AA-E3B9-716E45FC6EDF}"/>
                  </a:ext>
                </a:extLst>
              </p:cNvPr>
              <p:cNvSpPr txBox="1">
                <a:spLocks noRot="1" noChangeAspect="1" noMove="1" noResize="1" noEditPoints="1" noAdjustHandles="1" noChangeArrowheads="1" noChangeShapeType="1" noTextEdit="1"/>
              </p:cNvSpPr>
              <p:nvPr/>
            </p:nvSpPr>
            <p:spPr>
              <a:xfrm>
                <a:off x="1089255" y="4071683"/>
                <a:ext cx="10013489" cy="1054135"/>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73558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FEDEA79-03AB-90C2-593E-53DDAD790508}"/>
            </a:ext>
          </a:extLst>
        </p:cNvPr>
        <p:cNvGrpSpPr/>
        <p:nvPr/>
      </p:nvGrpSpPr>
      <p:grpSpPr>
        <a:xfrm>
          <a:off x="0" y="0"/>
          <a:ext cx="0" cy="0"/>
          <a:chOff x="0" y="0"/>
          <a:chExt cx="0" cy="0"/>
        </a:xfrm>
      </p:grpSpPr>
      <p:sp useBgFill="1">
        <p:nvSpPr>
          <p:cNvPr id="2062" name="Rectangle 2061">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ECFB8FD-EA57-2B09-4B83-6D85F9C22383}"/>
              </a:ext>
            </a:extLst>
          </p:cNvPr>
          <p:cNvSpPr txBox="1"/>
          <p:nvPr/>
        </p:nvSpPr>
        <p:spPr>
          <a:xfrm>
            <a:off x="4654296" y="329184"/>
            <a:ext cx="6894576" cy="1783080"/>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800" b="1" dirty="0">
                <a:solidFill>
                  <a:srgbClr val="C00000"/>
                </a:solidFill>
                <a:latin typeface="+mj-lt"/>
                <a:ea typeface="+mj-ea"/>
                <a:cs typeface="+mj-cs"/>
              </a:rPr>
              <a:t>(</a:t>
            </a:r>
            <a:r>
              <a:rPr lang="en-US" sz="4800" b="1" dirty="0" err="1">
                <a:solidFill>
                  <a:srgbClr val="C00000"/>
                </a:solidFill>
                <a:latin typeface="+mj-lt"/>
                <a:ea typeface="+mj-ea"/>
                <a:cs typeface="+mj-cs"/>
              </a:rPr>
              <a:t>eXamine</a:t>
            </a:r>
            <a:r>
              <a:rPr lang="en-US" sz="4800" b="1" dirty="0">
                <a:solidFill>
                  <a:srgbClr val="C00000"/>
                </a:solidFill>
                <a:latin typeface="+mj-lt"/>
                <a:ea typeface="+mj-ea"/>
                <a:cs typeface="+mj-cs"/>
              </a:rPr>
              <a:t>) </a:t>
            </a:r>
            <a:r>
              <a:rPr lang="en-US" sz="4800" b="1" dirty="0">
                <a:latin typeface="+mj-lt"/>
                <a:ea typeface="+mj-ea"/>
                <a:cs typeface="+mj-cs"/>
              </a:rPr>
              <a:t>Final answer:</a:t>
            </a:r>
          </a:p>
        </p:txBody>
      </p:sp>
      <p:pic>
        <p:nvPicPr>
          <p:cNvPr id="5" name="Picture 4">
            <a:extLst>
              <a:ext uri="{FF2B5EF4-FFF2-40B4-BE49-F238E27FC236}">
                <a16:creationId xmlns:a16="http://schemas.microsoft.com/office/drawing/2014/main" id="{FF1F09FA-2BFD-D3FB-3AEF-766C891FCFF5}"/>
              </a:ext>
            </a:extLst>
          </p:cNvPr>
          <p:cNvPicPr>
            <a:picLocks noChangeAspect="1"/>
          </p:cNvPicPr>
          <p:nvPr/>
        </p:nvPicPr>
        <p:blipFill>
          <a:blip r:embed="rId3"/>
          <a:srcRect r="2" b="5234"/>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2064"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416C16B-87D4-BB6C-B2C1-EDE5E6C6ADC5}"/>
                  </a:ext>
                </a:extLst>
              </p:cNvPr>
              <p:cNvSpPr txBox="1"/>
              <p:nvPr/>
            </p:nvSpPr>
            <p:spPr>
              <a:xfrm>
                <a:off x="4654295" y="2706624"/>
                <a:ext cx="7062784" cy="3462948"/>
              </a:xfrm>
              <a:prstGeom prst="rect">
                <a:avLst/>
              </a:prstGeom>
            </p:spPr>
            <p:txBody>
              <a:bodyPr vert="horz" lIns="91440" tIns="45720" rIns="91440" bIns="45720" rtlCol="0">
                <a:normAutofit fontScale="92500" lnSpcReduction="20000"/>
              </a:bodyPr>
              <a:lstStyle/>
              <a:p>
                <a:pPr>
                  <a:lnSpc>
                    <a:spcPct val="90000"/>
                  </a:lnSpc>
                  <a:spcAft>
                    <a:spcPts val="600"/>
                  </a:spcAft>
                </a:pPr>
                <a:r>
                  <a:rPr lang="en-US" sz="2800" b="1" dirty="0"/>
                  <a:t>Answer:</a:t>
                </a:r>
                <a:r>
                  <a:rPr lang="en-US" sz="2800" dirty="0"/>
                  <a:t> The electric charge built up is</a:t>
                </a:r>
              </a:p>
              <a:p>
                <a:pPr>
                  <a:lnSpc>
                    <a:spcPct val="90000"/>
                  </a:lnSpc>
                  <a:spcAft>
                    <a:spcPts val="600"/>
                  </a:spcAft>
                </a:pPr>
                <a:endParaRPr lang="en-US" sz="2800" dirty="0"/>
              </a:p>
              <a:p>
                <a:pPr>
                  <a:lnSpc>
                    <a:spcPct val="90000"/>
                  </a:lnSpc>
                  <a:spcAft>
                    <a:spcPts val="600"/>
                  </a:spcAft>
                </a:pPr>
                <a14:m>
                  <m:oMathPara xmlns:m="http://schemas.openxmlformats.org/officeDocument/2006/math">
                    <m:oMathParaPr>
                      <m:jc m:val="centerGroup"/>
                    </m:oMathParaPr>
                    <m:oMath xmlns:m="http://schemas.openxmlformats.org/officeDocument/2006/math">
                      <m:r>
                        <a:rPr lang="en-US" sz="2800" b="1" i="1" kern="1200" smtClean="0">
                          <a:solidFill>
                            <a:schemeClr val="tx1"/>
                          </a:solidFill>
                          <a:latin typeface="Cambria Math" panose="02040503050406030204" pitchFamily="18" charset="0"/>
                        </a:rPr>
                        <m:t>𝑸</m:t>
                      </m:r>
                      <m:r>
                        <a:rPr lang="en-US" sz="2800" b="1" i="1" kern="1200" smtClean="0">
                          <a:solidFill>
                            <a:schemeClr val="tx1"/>
                          </a:solidFill>
                          <a:latin typeface="Cambria Math" panose="02040503050406030204" pitchFamily="18" charset="0"/>
                        </a:rPr>
                        <m:t>≈</m:t>
                      </m:r>
                      <m:r>
                        <a:rPr lang="en-US" sz="2800" b="1" i="1" kern="1200" smtClean="0">
                          <a:solidFill>
                            <a:schemeClr val="tx1"/>
                          </a:solidFill>
                          <a:latin typeface="Cambria Math" panose="02040503050406030204" pitchFamily="18" charset="0"/>
                        </a:rPr>
                        <m:t>𝟓</m:t>
                      </m:r>
                      <m:r>
                        <a:rPr lang="en-US" sz="2800" b="1" i="1" kern="1200" smtClean="0">
                          <a:solidFill>
                            <a:schemeClr val="tx1"/>
                          </a:solidFill>
                          <a:latin typeface="Cambria Math" panose="02040503050406030204" pitchFamily="18" charset="0"/>
                        </a:rPr>
                        <m:t>.</m:t>
                      </m:r>
                      <m:r>
                        <a:rPr lang="en-US" sz="2800" b="1" i="1" kern="1200" smtClean="0">
                          <a:solidFill>
                            <a:schemeClr val="tx1"/>
                          </a:solidFill>
                          <a:latin typeface="Cambria Math" panose="02040503050406030204" pitchFamily="18" charset="0"/>
                        </a:rPr>
                        <m:t>𝟎</m:t>
                      </m:r>
                      <m:r>
                        <a:rPr lang="en-US" sz="2800" b="1" i="1" kern="1200" smtClean="0">
                          <a:solidFill>
                            <a:schemeClr val="tx1"/>
                          </a:solidFill>
                          <a:latin typeface="Cambria Math" panose="02040503050406030204" pitchFamily="18" charset="0"/>
                        </a:rPr>
                        <m:t> × </m:t>
                      </m:r>
                      <m:sSup>
                        <m:sSupPr>
                          <m:ctrlPr>
                            <a:rPr lang="en-US" sz="2800" b="1" i="1" kern="1200" smtClean="0">
                              <a:solidFill>
                                <a:schemeClr val="tx1"/>
                              </a:solidFill>
                              <a:latin typeface="Cambria Math" panose="02040503050406030204" pitchFamily="18" charset="0"/>
                            </a:rPr>
                          </m:ctrlPr>
                        </m:sSupPr>
                        <m:e>
                          <m:r>
                            <a:rPr lang="en-US" sz="2800" b="1" i="1" kern="1200" smtClean="0">
                              <a:solidFill>
                                <a:schemeClr val="tx1"/>
                              </a:solidFill>
                              <a:latin typeface="Cambria Math" panose="02040503050406030204" pitchFamily="18" charset="0"/>
                            </a:rPr>
                            <m:t>𝟏𝟎</m:t>
                          </m:r>
                        </m:e>
                        <m:sup>
                          <m:r>
                            <a:rPr lang="en-US" sz="2800" b="1" i="1" kern="1200" smtClean="0">
                              <a:solidFill>
                                <a:schemeClr val="tx1"/>
                              </a:solidFill>
                              <a:latin typeface="Cambria Math" panose="02040503050406030204" pitchFamily="18" charset="0"/>
                            </a:rPr>
                            <m:t>−</m:t>
                          </m:r>
                          <m:r>
                            <a:rPr lang="en-US" sz="2800" b="1" i="1" kern="1200" smtClean="0">
                              <a:solidFill>
                                <a:schemeClr val="tx1"/>
                              </a:solidFill>
                              <a:latin typeface="Cambria Math" panose="02040503050406030204" pitchFamily="18" charset="0"/>
                            </a:rPr>
                            <m:t>𝟕</m:t>
                          </m:r>
                        </m:sup>
                      </m:sSup>
                      <m:r>
                        <a:rPr lang="en-US" sz="2800" b="1" i="1" kern="1200" smtClean="0">
                          <a:solidFill>
                            <a:schemeClr val="tx1"/>
                          </a:solidFill>
                          <a:latin typeface="Cambria Math" panose="02040503050406030204" pitchFamily="18" charset="0"/>
                        </a:rPr>
                        <m:t> </m:t>
                      </m:r>
                      <m:r>
                        <a:rPr lang="en-US" sz="2800" b="1" i="1" kern="1200" smtClean="0">
                          <a:solidFill>
                            <a:schemeClr val="tx1"/>
                          </a:solidFill>
                          <a:latin typeface="Cambria Math" panose="02040503050406030204" pitchFamily="18" charset="0"/>
                        </a:rPr>
                        <m:t>𝑪</m:t>
                      </m:r>
                    </m:oMath>
                  </m:oMathPara>
                </a14:m>
                <a:endParaRPr lang="en-US" sz="2800" b="1" dirty="0"/>
              </a:p>
              <a:p>
                <a:pPr>
                  <a:lnSpc>
                    <a:spcPct val="90000"/>
                  </a:lnSpc>
                  <a:spcAft>
                    <a:spcPts val="600"/>
                  </a:spcAft>
                </a:pPr>
                <a:endParaRPr lang="en-US" sz="2200" dirty="0"/>
              </a:p>
              <a:p>
                <a:pPr marL="457200" indent="-342900">
                  <a:lnSpc>
                    <a:spcPct val="90000"/>
                  </a:lnSpc>
                  <a:spcAft>
                    <a:spcPts val="600"/>
                  </a:spcAft>
                  <a:buFont typeface="Arial" panose="020B0604020202020204" pitchFamily="34" charset="0"/>
                  <a:buChar char="•"/>
                </a:pPr>
                <a:r>
                  <a:rPr lang="en-US" sz="2000" dirty="0"/>
                  <a:t>Does the unit make sense for what the question asked?</a:t>
                </a:r>
              </a:p>
              <a:p>
                <a:pPr marL="457200" indent="-342900">
                  <a:lnSpc>
                    <a:spcPct val="90000"/>
                  </a:lnSpc>
                  <a:spcAft>
                    <a:spcPts val="600"/>
                  </a:spcAft>
                  <a:buFont typeface="Arial" panose="020B0604020202020204" pitchFamily="34" charset="0"/>
                  <a:buChar char="•"/>
                </a:pPr>
                <a:r>
                  <a:rPr lang="en-US" sz="2000" dirty="0"/>
                  <a:t>Is the number in a reasonable range*?</a:t>
                </a:r>
              </a:p>
              <a:p>
                <a:pPr marL="457200" indent="-342900">
                  <a:lnSpc>
                    <a:spcPct val="90000"/>
                  </a:lnSpc>
                  <a:spcAft>
                    <a:spcPts val="600"/>
                  </a:spcAft>
                  <a:buFont typeface="Arial" panose="020B0604020202020204" pitchFamily="34" charset="0"/>
                  <a:buChar char="•"/>
                </a:pPr>
                <a:r>
                  <a:rPr lang="en-US" sz="2000" dirty="0"/>
                  <a:t>What does the result </a:t>
                </a:r>
                <a:r>
                  <a:rPr lang="en-US" sz="2000" i="1" dirty="0"/>
                  <a:t>mean</a:t>
                </a:r>
                <a:r>
                  <a:rPr lang="en-US" sz="2000" dirty="0"/>
                  <a:t> in the real world?</a:t>
                </a:r>
              </a:p>
              <a:p>
                <a:pPr marL="457200" indent="-342900">
                  <a:lnSpc>
                    <a:spcPct val="90000"/>
                  </a:lnSpc>
                  <a:spcAft>
                    <a:spcPts val="600"/>
                  </a:spcAft>
                  <a:buFont typeface="Arial" panose="020B0604020202020204" pitchFamily="34" charset="0"/>
                  <a:buChar char="•"/>
                </a:pPr>
                <a:endParaRPr lang="en-US" sz="2000" dirty="0"/>
              </a:p>
              <a:p>
                <a:endParaRPr lang="en-US" sz="1400" b="0" i="0" u="none" strike="noStrike" dirty="0">
                  <a:solidFill>
                    <a:srgbClr val="000000"/>
                  </a:solidFill>
                  <a:effectLst/>
                  <a:latin typeface="__Roboto_4db51b"/>
                </a:endParaRPr>
              </a:p>
              <a:p>
                <a:r>
                  <a:rPr lang="en-US" sz="1700" b="0" i="0" u="none" strike="noStrike" dirty="0">
                    <a:solidFill>
                      <a:srgbClr val="000000"/>
                    </a:solidFill>
                    <a:effectLst/>
                    <a:latin typeface="__Roboto_4db51b"/>
                  </a:rPr>
                  <a:t>*T</a:t>
                </a:r>
                <a:r>
                  <a:rPr lang="en-US" sz="1700" b="0" i="0" u="none" strike="noStrike" dirty="0">
                    <a:solidFill>
                      <a:srgbClr val="000000"/>
                    </a:solidFill>
                    <a:effectLst/>
                    <a:latin typeface="-webkit-standard"/>
                  </a:rPr>
                  <a:t>ypical small static charge a human might accumulate—well below 1</a:t>
                </a:r>
                <a:r>
                  <a:rPr lang="en-US" sz="1800" dirty="0"/>
                  <a:t> µC</a:t>
                </a:r>
                <a:r>
                  <a:rPr lang="en-US" sz="1700" b="0" i="0" u="none" strike="noStrike" dirty="0">
                    <a:solidFill>
                      <a:srgbClr val="000000"/>
                    </a:solidFill>
                    <a:effectLst/>
                    <a:latin typeface="-webkit-standard"/>
                  </a:rPr>
                  <a:t>, and far below the range that would be dangerous (</a:t>
                </a:r>
                <a:r>
                  <a:rPr lang="en-US" sz="1600" dirty="0">
                    <a:solidFill>
                      <a:srgbClr val="000000"/>
                    </a:solidFill>
                    <a:latin typeface="-webkit-standard"/>
                  </a:rPr>
                  <a:t> &gt; </a:t>
                </a:r>
                <a:r>
                  <a:rPr lang="en-US" sz="1600" b="0" i="0" u="none" strike="noStrike" dirty="0">
                    <a:solidFill>
                      <a:srgbClr val="000000"/>
                    </a:solidFill>
                    <a:effectLst/>
                    <a:latin typeface="-webkit-standard"/>
                  </a:rPr>
                  <a:t>0.01 C (10 </a:t>
                </a:r>
                <a:r>
                  <a:rPr lang="en-US" sz="1600" b="0" i="0" u="none" strike="noStrike" dirty="0" err="1">
                    <a:solidFill>
                      <a:srgbClr val="000000"/>
                    </a:solidFill>
                    <a:effectLst/>
                    <a:latin typeface="-webkit-standard"/>
                  </a:rPr>
                  <a:t>mC</a:t>
                </a:r>
                <a:r>
                  <a:rPr lang="en-US" sz="1600" b="0" i="0" u="none" strike="noStrike" dirty="0">
                    <a:solidFill>
                      <a:srgbClr val="000000"/>
                    </a:solidFill>
                    <a:effectLst/>
                    <a:latin typeface="-webkit-standard"/>
                  </a:rPr>
                  <a:t>)</a:t>
                </a:r>
                <a:r>
                  <a:rPr lang="en-US" sz="1700" b="0" i="0" u="none" strike="noStrike" dirty="0">
                    <a:solidFill>
                      <a:srgbClr val="000000"/>
                    </a:solidFill>
                    <a:effectLst/>
                    <a:latin typeface="-webkit-standard"/>
                  </a:rPr>
                  <a:t>.</a:t>
                </a:r>
                <a:endParaRPr lang="en-US" sz="1700" dirty="0"/>
              </a:p>
            </p:txBody>
          </p:sp>
        </mc:Choice>
        <mc:Fallback xmlns="">
          <p:sp>
            <p:nvSpPr>
              <p:cNvPr id="2" name="TextBox 1">
                <a:extLst>
                  <a:ext uri="{FF2B5EF4-FFF2-40B4-BE49-F238E27FC236}">
                    <a16:creationId xmlns:a16="http://schemas.microsoft.com/office/drawing/2014/main" id="{B416C16B-87D4-BB6C-B2C1-EDE5E6C6ADC5}"/>
                  </a:ext>
                </a:extLst>
              </p:cNvPr>
              <p:cNvSpPr txBox="1">
                <a:spLocks noRot="1" noChangeAspect="1" noMove="1" noResize="1" noEditPoints="1" noAdjustHandles="1" noChangeArrowheads="1" noChangeShapeType="1" noTextEdit="1"/>
              </p:cNvSpPr>
              <p:nvPr/>
            </p:nvSpPr>
            <p:spPr>
              <a:xfrm>
                <a:off x="4654295" y="2706624"/>
                <a:ext cx="7062784" cy="3462948"/>
              </a:xfrm>
              <a:prstGeom prst="rect">
                <a:avLst/>
              </a:prstGeom>
              <a:blipFill>
                <a:blip r:embed="rId4"/>
                <a:stretch>
                  <a:fillRect l="-1436" t="-4762"/>
                </a:stretch>
              </a:blipFill>
            </p:spPr>
            <p:txBody>
              <a:bodyPr/>
              <a:lstStyle/>
              <a:p>
                <a:r>
                  <a:rPr lang="en-US">
                    <a:noFill/>
                  </a:rPr>
                  <a:t> </a:t>
                </a:r>
              </a:p>
            </p:txBody>
          </p:sp>
        </mc:Fallback>
      </mc:AlternateContent>
    </p:spTree>
    <p:extLst>
      <p:ext uri="{BB962C8B-B14F-4D97-AF65-F5344CB8AC3E}">
        <p14:creationId xmlns:p14="http://schemas.microsoft.com/office/powerpoint/2010/main" val="1308432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074" name="Picture 2" descr="Brilliant forks of lightning slice through towering purple-blue storm clouds, creating a spectacular natural light show. Multiple strikes illuminate the massive thunderheads from within, revealing complex cloud structures and textures. Rain curtains hang beneath the storm system, adding depth to the dramatic scene. The powerful electrical display contrasts sharply against the dark night sky, while the distant landscape below provides scale to the enormous weather system. This stunning display of nature's raw power combines beauty and intensity in a breathtaking meteorological phenomenon.">
            <a:extLst>
              <a:ext uri="{FF2B5EF4-FFF2-40B4-BE49-F238E27FC236}">
                <a16:creationId xmlns:a16="http://schemas.microsoft.com/office/drawing/2014/main" id="{56C6601D-F2E7-C71C-4BD5-57FAC8BFC3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765"/>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15135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332</TotalTime>
  <Words>430</Words>
  <Application>Microsoft Office PowerPoint</Application>
  <PresentationFormat>Widescreen</PresentationFormat>
  <Paragraphs>40</Paragraphs>
  <Slides>7</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__Roboto_4db51b</vt:lpstr>
      <vt:lpstr>Aptos</vt:lpstr>
      <vt:lpstr>Aptos Display</vt:lpstr>
      <vt:lpstr>Arial</vt:lpstr>
      <vt:lpstr>Cambria Math</vt:lpstr>
      <vt:lpstr>-webkit-standard</vt:lpstr>
      <vt:lpstr>Office Theme</vt:lpstr>
      <vt:lpstr>Electric Charge and Electric Field</vt:lpstr>
      <vt:lpstr> Static Charge Buildup</vt:lpstr>
      <vt:lpstr>Electric Field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Electromagnetism</dc:title>
  <dc:creator>Daniel Harrison</dc:creator>
  <cp:lastModifiedBy>Daniel Harrison</cp:lastModifiedBy>
  <cp:revision>6</cp:revision>
  <cp:lastPrinted>2025-04-22T10:52:14Z</cp:lastPrinted>
  <dcterms:created xsi:type="dcterms:W3CDTF">2025-04-14T12:27:44Z</dcterms:created>
  <dcterms:modified xsi:type="dcterms:W3CDTF">2026-03-12T16:00:35Z</dcterms:modified>
</cp:coreProperties>
</file>