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56" r:id="rId2"/>
    <p:sldId id="259" r:id="rId3"/>
    <p:sldId id="260" r:id="rId4"/>
    <p:sldId id="261" r:id="rId5"/>
    <p:sldId id="26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1FD9A1-26C3-400D-87AF-60567DEE16B1}" v="2" dt="2026-02-06T14:45:05.3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30"/>
    <p:restoredTop sz="89247"/>
  </p:normalViewPr>
  <p:slideViewPr>
    <p:cSldViewPr snapToGrid="0">
      <p:cViewPr varScale="1">
        <p:scale>
          <a:sx n="56" d="100"/>
          <a:sy n="56" d="100"/>
        </p:scale>
        <p:origin x="43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Harrison" userId="301a693d-1ceb-4de8-befe-322916af6327" providerId="ADAL" clId="{91958A0E-92BF-43E7-8E08-1708DFD7EE99}"/>
    <pc:docChg chg="modSld">
      <pc:chgData name="Daniel Harrison" userId="301a693d-1ceb-4de8-befe-322916af6327" providerId="ADAL" clId="{91958A0E-92BF-43E7-8E08-1708DFD7EE99}" dt="2026-02-06T14:45:05.394" v="1"/>
      <pc:docMkLst>
        <pc:docMk/>
      </pc:docMkLst>
      <pc:sldChg chg="modAnim">
        <pc:chgData name="Daniel Harrison" userId="301a693d-1ceb-4de8-befe-322916af6327" providerId="ADAL" clId="{91958A0E-92BF-43E7-8E08-1708DFD7EE99}" dt="2026-02-06T14:45:05.394" v="1"/>
        <pc:sldMkLst>
          <pc:docMk/>
          <pc:sldMk cId="3031325683" sldId="26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4291BB-D04C-164C-8E9F-6ACAA03CD42A}"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260F65-BBC1-904C-85CB-AB19E6A3587A}" type="slidenum">
              <a:rPr lang="en-US" smtClean="0"/>
              <a:t>‹#›</a:t>
            </a:fld>
            <a:endParaRPr lang="en-US"/>
          </a:p>
        </p:txBody>
      </p:sp>
    </p:spTree>
    <p:extLst>
      <p:ext uri="{BB962C8B-B14F-4D97-AF65-F5344CB8AC3E}">
        <p14:creationId xmlns:p14="http://schemas.microsoft.com/office/powerpoint/2010/main" val="1584135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/circuit-board-detail_1588578_1194780"&gt;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1</a:t>
            </a:fld>
            <a:endParaRPr lang="en-US"/>
          </a:p>
        </p:txBody>
      </p:sp>
    </p:spTree>
    <p:extLst>
      <p:ext uri="{BB962C8B-B14F-4D97-AF65-F5344CB8AC3E}">
        <p14:creationId xmlns:p14="http://schemas.microsoft.com/office/powerpoint/2010/main" val="2426619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2</a:t>
            </a:fld>
            <a:endParaRPr lang="en-US"/>
          </a:p>
        </p:txBody>
      </p:sp>
    </p:spTree>
    <p:extLst>
      <p:ext uri="{BB962C8B-B14F-4D97-AF65-F5344CB8AC3E}">
        <p14:creationId xmlns:p14="http://schemas.microsoft.com/office/powerpoint/2010/main" val="3176930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4</a:t>
            </a:fld>
            <a:endParaRPr lang="en-US"/>
          </a:p>
        </p:txBody>
      </p:sp>
    </p:spTree>
    <p:extLst>
      <p:ext uri="{BB962C8B-B14F-4D97-AF65-F5344CB8AC3E}">
        <p14:creationId xmlns:p14="http://schemas.microsoft.com/office/powerpoint/2010/main" val="3812688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/electronics-components-layout_1409726_857804"&gt;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5</a:t>
            </a:fld>
            <a:endParaRPr lang="en-US"/>
          </a:p>
        </p:txBody>
      </p:sp>
    </p:spTree>
    <p:extLst>
      <p:ext uri="{BB962C8B-B14F-4D97-AF65-F5344CB8AC3E}">
        <p14:creationId xmlns:p14="http://schemas.microsoft.com/office/powerpoint/2010/main" val="155288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E3F74-D11D-1A2C-2D58-2306D81CF7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771C60-DF74-FF5C-8F26-DE51978220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7386F88-FA4C-B2F1-66B5-62DD46F4FCC1}"/>
              </a:ext>
            </a:extLst>
          </p:cNvPr>
          <p:cNvSpPr>
            <a:spLocks noGrp="1"/>
          </p:cNvSpPr>
          <p:nvPr>
            <p:ph type="dt" sz="half" idx="10"/>
          </p:nvPr>
        </p:nvSpPr>
        <p:spPr/>
        <p:txBody>
          <a:bodyPr/>
          <a:lstStyle/>
          <a:p>
            <a:fld id="{76000887-CD4F-B347-959A-652E11DE6E6D}" type="datetimeFigureOut">
              <a:rPr lang="en-US" smtClean="0"/>
              <a:t>2/6/2026</a:t>
            </a:fld>
            <a:endParaRPr lang="en-US"/>
          </a:p>
        </p:txBody>
      </p:sp>
      <p:sp>
        <p:nvSpPr>
          <p:cNvPr id="5" name="Footer Placeholder 4">
            <a:extLst>
              <a:ext uri="{FF2B5EF4-FFF2-40B4-BE49-F238E27FC236}">
                <a16:creationId xmlns:a16="http://schemas.microsoft.com/office/drawing/2014/main" id="{E4ACD168-975D-FC73-4DF7-BC094023D9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4E62B5-8A9C-6538-4FE0-468C47A9D4D9}"/>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404597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64220-378D-EA11-B4C3-DCFA340469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718D546-944A-CA1C-6111-B92EA28E2DB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DFC55F-C3CC-5C6A-B87C-D624129322F9}"/>
              </a:ext>
            </a:extLst>
          </p:cNvPr>
          <p:cNvSpPr>
            <a:spLocks noGrp="1"/>
          </p:cNvSpPr>
          <p:nvPr>
            <p:ph type="dt" sz="half" idx="10"/>
          </p:nvPr>
        </p:nvSpPr>
        <p:spPr/>
        <p:txBody>
          <a:bodyPr/>
          <a:lstStyle/>
          <a:p>
            <a:fld id="{76000887-CD4F-B347-959A-652E11DE6E6D}" type="datetimeFigureOut">
              <a:rPr lang="en-US" smtClean="0"/>
              <a:t>2/6/2026</a:t>
            </a:fld>
            <a:endParaRPr lang="en-US"/>
          </a:p>
        </p:txBody>
      </p:sp>
      <p:sp>
        <p:nvSpPr>
          <p:cNvPr id="5" name="Footer Placeholder 4">
            <a:extLst>
              <a:ext uri="{FF2B5EF4-FFF2-40B4-BE49-F238E27FC236}">
                <a16:creationId xmlns:a16="http://schemas.microsoft.com/office/drawing/2014/main" id="{3FF6B2B2-55A3-9A90-F786-CF18687FA1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AB2C0D-1AAB-BBBA-3D68-AD112904967D}"/>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228297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1E1B352-BDAF-6017-80DB-360D3AB5FB1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A999977-7FF3-5970-6B73-70D2207D2C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26EFEF-8772-1BA8-90A0-E01712110A3C}"/>
              </a:ext>
            </a:extLst>
          </p:cNvPr>
          <p:cNvSpPr>
            <a:spLocks noGrp="1"/>
          </p:cNvSpPr>
          <p:nvPr>
            <p:ph type="dt" sz="half" idx="10"/>
          </p:nvPr>
        </p:nvSpPr>
        <p:spPr/>
        <p:txBody>
          <a:bodyPr/>
          <a:lstStyle/>
          <a:p>
            <a:fld id="{76000887-CD4F-B347-959A-652E11DE6E6D}" type="datetimeFigureOut">
              <a:rPr lang="en-US" smtClean="0"/>
              <a:t>2/6/2026</a:t>
            </a:fld>
            <a:endParaRPr lang="en-US"/>
          </a:p>
        </p:txBody>
      </p:sp>
      <p:sp>
        <p:nvSpPr>
          <p:cNvPr id="5" name="Footer Placeholder 4">
            <a:extLst>
              <a:ext uri="{FF2B5EF4-FFF2-40B4-BE49-F238E27FC236}">
                <a16:creationId xmlns:a16="http://schemas.microsoft.com/office/drawing/2014/main" id="{4F5E18DA-6F9A-C97A-B2C8-E1D3A85649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26F81-A3DD-4F57-4353-3108F3FE489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207857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BE55F-207C-E6E0-B539-51864E771C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01A993-27BA-65D3-3F90-E165437A39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169E1F-E783-0357-9914-96F61673E12E}"/>
              </a:ext>
            </a:extLst>
          </p:cNvPr>
          <p:cNvSpPr>
            <a:spLocks noGrp="1"/>
          </p:cNvSpPr>
          <p:nvPr>
            <p:ph type="dt" sz="half" idx="10"/>
          </p:nvPr>
        </p:nvSpPr>
        <p:spPr/>
        <p:txBody>
          <a:bodyPr/>
          <a:lstStyle/>
          <a:p>
            <a:fld id="{76000887-CD4F-B347-959A-652E11DE6E6D}" type="datetimeFigureOut">
              <a:rPr lang="en-US" smtClean="0"/>
              <a:t>2/6/2026</a:t>
            </a:fld>
            <a:endParaRPr lang="en-US"/>
          </a:p>
        </p:txBody>
      </p:sp>
      <p:sp>
        <p:nvSpPr>
          <p:cNvPr id="5" name="Footer Placeholder 4">
            <a:extLst>
              <a:ext uri="{FF2B5EF4-FFF2-40B4-BE49-F238E27FC236}">
                <a16:creationId xmlns:a16="http://schemas.microsoft.com/office/drawing/2014/main" id="{0C3218AE-85B4-2843-73CC-BBC7A21469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6029EA-E899-EEAA-CD86-438084F250A9}"/>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663477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0B0F3-E60F-51D4-D87B-8235E56FA0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0671019-4F6B-2A81-B7C4-6088835517F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709915-9F6B-D156-270F-1A950C537642}"/>
              </a:ext>
            </a:extLst>
          </p:cNvPr>
          <p:cNvSpPr>
            <a:spLocks noGrp="1"/>
          </p:cNvSpPr>
          <p:nvPr>
            <p:ph type="dt" sz="half" idx="10"/>
          </p:nvPr>
        </p:nvSpPr>
        <p:spPr/>
        <p:txBody>
          <a:bodyPr/>
          <a:lstStyle/>
          <a:p>
            <a:fld id="{76000887-CD4F-B347-959A-652E11DE6E6D}" type="datetimeFigureOut">
              <a:rPr lang="en-US" smtClean="0"/>
              <a:t>2/6/2026</a:t>
            </a:fld>
            <a:endParaRPr lang="en-US"/>
          </a:p>
        </p:txBody>
      </p:sp>
      <p:sp>
        <p:nvSpPr>
          <p:cNvPr id="5" name="Footer Placeholder 4">
            <a:extLst>
              <a:ext uri="{FF2B5EF4-FFF2-40B4-BE49-F238E27FC236}">
                <a16:creationId xmlns:a16="http://schemas.microsoft.com/office/drawing/2014/main" id="{881CCB14-60A4-C416-A01D-E2B7075121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7C1A8A-A2BF-5FD6-5A77-2B08CD5CAE9D}"/>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4011430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5E2B1-83A0-C453-A498-5554602203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C373A9-25E0-E23B-8D4C-4D895811AA9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E13BEB0-4739-FE10-DC97-20237AA1AA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F00B2E9-8747-E92A-9485-67D23ABEB406}"/>
              </a:ext>
            </a:extLst>
          </p:cNvPr>
          <p:cNvSpPr>
            <a:spLocks noGrp="1"/>
          </p:cNvSpPr>
          <p:nvPr>
            <p:ph type="dt" sz="half" idx="10"/>
          </p:nvPr>
        </p:nvSpPr>
        <p:spPr/>
        <p:txBody>
          <a:bodyPr/>
          <a:lstStyle/>
          <a:p>
            <a:fld id="{76000887-CD4F-B347-959A-652E11DE6E6D}" type="datetimeFigureOut">
              <a:rPr lang="en-US" smtClean="0"/>
              <a:t>2/6/2026</a:t>
            </a:fld>
            <a:endParaRPr lang="en-US"/>
          </a:p>
        </p:txBody>
      </p:sp>
      <p:sp>
        <p:nvSpPr>
          <p:cNvPr id="6" name="Footer Placeholder 5">
            <a:extLst>
              <a:ext uri="{FF2B5EF4-FFF2-40B4-BE49-F238E27FC236}">
                <a16:creationId xmlns:a16="http://schemas.microsoft.com/office/drawing/2014/main" id="{3F0B9AB3-4F81-2B9B-AD1F-49615855FB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6D9737-4A64-DC7E-1AB1-BBE0981EA257}"/>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561056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4B04C-6E84-E406-8148-0C742F02E8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386E50-87AD-417D-D50E-D1DF30DC38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AEF1A8B-EFCF-8134-FB25-2D7A9B99F1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E7679BF-64DC-1A63-C456-5A835DC0A6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F66F7A-F25F-3076-A8F4-6E7F84A2B25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BCB316-D1E3-F58F-E2FA-1664D3D648D0}"/>
              </a:ext>
            </a:extLst>
          </p:cNvPr>
          <p:cNvSpPr>
            <a:spLocks noGrp="1"/>
          </p:cNvSpPr>
          <p:nvPr>
            <p:ph type="dt" sz="half" idx="10"/>
          </p:nvPr>
        </p:nvSpPr>
        <p:spPr/>
        <p:txBody>
          <a:bodyPr/>
          <a:lstStyle/>
          <a:p>
            <a:fld id="{76000887-CD4F-B347-959A-652E11DE6E6D}" type="datetimeFigureOut">
              <a:rPr lang="en-US" smtClean="0"/>
              <a:t>2/6/2026</a:t>
            </a:fld>
            <a:endParaRPr lang="en-US"/>
          </a:p>
        </p:txBody>
      </p:sp>
      <p:sp>
        <p:nvSpPr>
          <p:cNvPr id="8" name="Footer Placeholder 7">
            <a:extLst>
              <a:ext uri="{FF2B5EF4-FFF2-40B4-BE49-F238E27FC236}">
                <a16:creationId xmlns:a16="http://schemas.microsoft.com/office/drawing/2014/main" id="{8D39C4A2-50F2-4EAA-2C68-576948CD2E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86874DE-D138-1450-B879-7C324F2F2D90}"/>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835137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FFD43-5152-BE8E-839E-39072E66C47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CDB801-14ED-C0A8-C9C3-E9E5BBC98DFF}"/>
              </a:ext>
            </a:extLst>
          </p:cNvPr>
          <p:cNvSpPr>
            <a:spLocks noGrp="1"/>
          </p:cNvSpPr>
          <p:nvPr>
            <p:ph type="dt" sz="half" idx="10"/>
          </p:nvPr>
        </p:nvSpPr>
        <p:spPr/>
        <p:txBody>
          <a:bodyPr/>
          <a:lstStyle/>
          <a:p>
            <a:fld id="{76000887-CD4F-B347-959A-652E11DE6E6D}" type="datetimeFigureOut">
              <a:rPr lang="en-US" smtClean="0"/>
              <a:t>2/6/2026</a:t>
            </a:fld>
            <a:endParaRPr lang="en-US"/>
          </a:p>
        </p:txBody>
      </p:sp>
      <p:sp>
        <p:nvSpPr>
          <p:cNvPr id="4" name="Footer Placeholder 3">
            <a:extLst>
              <a:ext uri="{FF2B5EF4-FFF2-40B4-BE49-F238E27FC236}">
                <a16:creationId xmlns:a16="http://schemas.microsoft.com/office/drawing/2014/main" id="{4F28B7B7-4BD1-BECF-4EDB-1D6020E16B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1952AD-13EC-C7BA-BC90-481D57BA15AA}"/>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29134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F758B0-38CF-6A77-D677-287EE34DBC01}"/>
              </a:ext>
            </a:extLst>
          </p:cNvPr>
          <p:cNvSpPr>
            <a:spLocks noGrp="1"/>
          </p:cNvSpPr>
          <p:nvPr>
            <p:ph type="dt" sz="half" idx="10"/>
          </p:nvPr>
        </p:nvSpPr>
        <p:spPr/>
        <p:txBody>
          <a:bodyPr/>
          <a:lstStyle/>
          <a:p>
            <a:fld id="{76000887-CD4F-B347-959A-652E11DE6E6D}" type="datetimeFigureOut">
              <a:rPr lang="en-US" smtClean="0"/>
              <a:t>2/6/2026</a:t>
            </a:fld>
            <a:endParaRPr lang="en-US"/>
          </a:p>
        </p:txBody>
      </p:sp>
      <p:sp>
        <p:nvSpPr>
          <p:cNvPr id="3" name="Footer Placeholder 2">
            <a:extLst>
              <a:ext uri="{FF2B5EF4-FFF2-40B4-BE49-F238E27FC236}">
                <a16:creationId xmlns:a16="http://schemas.microsoft.com/office/drawing/2014/main" id="{683EDCEB-F42F-580E-28AE-E2512A712E1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EA4F77-0979-C651-5626-4ECD537A99DB}"/>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00597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529F5-024E-DDB6-D875-21ABAAF0F5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359422-D776-21F4-483C-C98115BE53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5BF7B7-A38A-DB5C-C80F-853F4F265F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3BA683-FCB8-059A-DF2D-349D886499C6}"/>
              </a:ext>
            </a:extLst>
          </p:cNvPr>
          <p:cNvSpPr>
            <a:spLocks noGrp="1"/>
          </p:cNvSpPr>
          <p:nvPr>
            <p:ph type="dt" sz="half" idx="10"/>
          </p:nvPr>
        </p:nvSpPr>
        <p:spPr/>
        <p:txBody>
          <a:bodyPr/>
          <a:lstStyle/>
          <a:p>
            <a:fld id="{76000887-CD4F-B347-959A-652E11DE6E6D}" type="datetimeFigureOut">
              <a:rPr lang="en-US" smtClean="0"/>
              <a:t>2/6/2026</a:t>
            </a:fld>
            <a:endParaRPr lang="en-US"/>
          </a:p>
        </p:txBody>
      </p:sp>
      <p:sp>
        <p:nvSpPr>
          <p:cNvPr id="6" name="Footer Placeholder 5">
            <a:extLst>
              <a:ext uri="{FF2B5EF4-FFF2-40B4-BE49-F238E27FC236}">
                <a16:creationId xmlns:a16="http://schemas.microsoft.com/office/drawing/2014/main" id="{9B260B44-5363-E89C-F887-7FF5AC5FDF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CE67C9-F350-12D4-9AB7-31292DC7967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476909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6E0DA-DFE7-BDA3-CA1E-D647599554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FC9E2E-09F6-F886-C21A-35FD23F5B2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0A8164-3037-1AB5-F33B-AB5BB540DE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83DCEE-6CE2-3DB4-C16A-18A7ACCCCC68}"/>
              </a:ext>
            </a:extLst>
          </p:cNvPr>
          <p:cNvSpPr>
            <a:spLocks noGrp="1"/>
          </p:cNvSpPr>
          <p:nvPr>
            <p:ph type="dt" sz="half" idx="10"/>
          </p:nvPr>
        </p:nvSpPr>
        <p:spPr/>
        <p:txBody>
          <a:bodyPr/>
          <a:lstStyle/>
          <a:p>
            <a:fld id="{76000887-CD4F-B347-959A-652E11DE6E6D}" type="datetimeFigureOut">
              <a:rPr lang="en-US" smtClean="0"/>
              <a:t>2/6/2026</a:t>
            </a:fld>
            <a:endParaRPr lang="en-US"/>
          </a:p>
        </p:txBody>
      </p:sp>
      <p:sp>
        <p:nvSpPr>
          <p:cNvPr id="6" name="Footer Placeholder 5">
            <a:extLst>
              <a:ext uri="{FF2B5EF4-FFF2-40B4-BE49-F238E27FC236}">
                <a16:creationId xmlns:a16="http://schemas.microsoft.com/office/drawing/2014/main" id="{81CFA4C3-DF7E-B466-71E7-920698BD95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2986A0-801B-B4AE-8EC3-D3FDDD9F9C3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9203327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674524-7207-6C43-8BAF-6182F984A7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44A267D-F48C-43E6-643F-034396AA77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72A127-0B0F-AD7A-B896-F8A50BDBD4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6000887-CD4F-B347-959A-652E11DE6E6D}" type="datetimeFigureOut">
              <a:rPr lang="en-US" smtClean="0"/>
              <a:t>2/6/2026</a:t>
            </a:fld>
            <a:endParaRPr lang="en-US"/>
          </a:p>
        </p:txBody>
      </p:sp>
      <p:sp>
        <p:nvSpPr>
          <p:cNvPr id="5" name="Footer Placeholder 4">
            <a:extLst>
              <a:ext uri="{FF2B5EF4-FFF2-40B4-BE49-F238E27FC236}">
                <a16:creationId xmlns:a16="http://schemas.microsoft.com/office/drawing/2014/main" id="{C7B8D4F5-6FFA-0676-4EF4-AD1DD720C3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CBEB337-CD04-0384-F3B5-1E9A9EA260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AE81E9C-1817-1F47-A2FA-1C5C9C770D91}" type="slidenum">
              <a:rPr lang="en-US" smtClean="0"/>
              <a:t>‹#›</a:t>
            </a:fld>
            <a:endParaRPr lang="en-US"/>
          </a:p>
        </p:txBody>
      </p:sp>
    </p:spTree>
    <p:extLst>
      <p:ext uri="{BB962C8B-B14F-4D97-AF65-F5344CB8AC3E}">
        <p14:creationId xmlns:p14="http://schemas.microsoft.com/office/powerpoint/2010/main" val="1826675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22" name="Rectangle 4121">
            <a:extLst>
              <a:ext uri="{FF2B5EF4-FFF2-40B4-BE49-F238E27FC236}">
                <a16:creationId xmlns:a16="http://schemas.microsoft.com/office/drawing/2014/main" id="{6F828D28-8E09-41CC-8229-3070B5467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Delicate circuitry comes alive under warm golden lighting, where a precision tool meets intricate electronic pathways. Blue circuit board traces create mesmerizing patterns while scattered components catch the light like tiny technological jewels. In the background, glowing LEDs transform the technical workspace into an artistic display, with copper traces gleaming against the deep blue substrate, creating a perfect balance between engineering precision and visual poetry.">
            <a:extLst>
              <a:ext uri="{FF2B5EF4-FFF2-40B4-BE49-F238E27FC236}">
                <a16:creationId xmlns:a16="http://schemas.microsoft.com/office/drawing/2014/main" id="{91D08B7D-6BDE-3F33-1A9D-AD5E61E2A9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746"/>
          <a:stretch/>
        </p:blipFill>
        <p:spPr bwMode="auto">
          <a:xfrm>
            <a:off x="20" y="-22"/>
            <a:ext cx="12191977" cy="6858022"/>
          </a:xfrm>
          <a:prstGeom prst="rect">
            <a:avLst/>
          </a:prstGeom>
          <a:noFill/>
          <a:extLst>
            <a:ext uri="{909E8E84-426E-40DD-AFC4-6F175D3DCCD1}">
              <a14:hiddenFill xmlns:a14="http://schemas.microsoft.com/office/drawing/2010/main">
                <a:solidFill>
                  <a:srgbClr val="FFFFFF"/>
                </a:solidFill>
              </a14:hiddenFill>
            </a:ext>
          </a:extLst>
        </p:spPr>
      </p:pic>
      <p:sp>
        <p:nvSpPr>
          <p:cNvPr id="4123" name="Rectangle 4122">
            <a:extLst>
              <a:ext uri="{FF2B5EF4-FFF2-40B4-BE49-F238E27FC236}">
                <a16:creationId xmlns:a16="http://schemas.microsoft.com/office/drawing/2014/main" id="{D5B012D8-7F27-4758-9AC6-C889B154B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103377" y="1100316"/>
            <a:ext cx="6858003" cy="4657347"/>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87A902-CC53-C9B3-5972-F975D5BCE05E}"/>
              </a:ext>
            </a:extLst>
          </p:cNvPr>
          <p:cNvSpPr>
            <a:spLocks noGrp="1"/>
          </p:cNvSpPr>
          <p:nvPr>
            <p:ph type="ctrTitle"/>
          </p:nvPr>
        </p:nvSpPr>
        <p:spPr>
          <a:xfrm>
            <a:off x="643466" y="643467"/>
            <a:ext cx="5452529" cy="3569242"/>
          </a:xfrm>
        </p:spPr>
        <p:txBody>
          <a:bodyPr anchor="t">
            <a:normAutofit/>
          </a:bodyPr>
          <a:lstStyle/>
          <a:p>
            <a:pPr algn="l"/>
            <a:r>
              <a:rPr lang="en-US" sz="5200">
                <a:solidFill>
                  <a:srgbClr val="FFFFFF"/>
                </a:solidFill>
              </a:rPr>
              <a:t>Simple Circuits</a:t>
            </a:r>
          </a:p>
        </p:txBody>
      </p:sp>
      <p:sp>
        <p:nvSpPr>
          <p:cNvPr id="3" name="Subtitle 2">
            <a:extLst>
              <a:ext uri="{FF2B5EF4-FFF2-40B4-BE49-F238E27FC236}">
                <a16:creationId xmlns:a16="http://schemas.microsoft.com/office/drawing/2014/main" id="{2E6B0CA4-2C54-DF3C-AB89-74387CB593B6}"/>
              </a:ext>
            </a:extLst>
          </p:cNvPr>
          <p:cNvSpPr>
            <a:spLocks noGrp="1"/>
          </p:cNvSpPr>
          <p:nvPr>
            <p:ph type="subTitle" idx="1"/>
          </p:nvPr>
        </p:nvSpPr>
        <p:spPr>
          <a:xfrm>
            <a:off x="643466" y="4551037"/>
            <a:ext cx="5449479" cy="1578054"/>
          </a:xfrm>
        </p:spPr>
        <p:txBody>
          <a:bodyPr anchor="b">
            <a:normAutofit/>
          </a:bodyPr>
          <a:lstStyle/>
          <a:p>
            <a:pPr algn="l"/>
            <a:r>
              <a:rPr lang="en-US" dirty="0">
                <a:solidFill>
                  <a:srgbClr val="FFFFFF"/>
                </a:solidFill>
              </a:rPr>
              <a:t>Resistors in Series and Parallel Circuits</a:t>
            </a:r>
          </a:p>
        </p:txBody>
      </p:sp>
      <p:sp>
        <p:nvSpPr>
          <p:cNvPr id="4121" name="Rectangle 4120">
            <a:extLst>
              <a:ext uri="{FF2B5EF4-FFF2-40B4-BE49-F238E27FC236}">
                <a16:creationId xmlns:a16="http://schemas.microsoft.com/office/drawing/2014/main" id="{4063B759-00FC-46D1-9898-8E8625268F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40187" y="2206184"/>
            <a:ext cx="6858003" cy="2445624"/>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0135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List of resistors - Wikipedia">
            <a:extLst>
              <a:ext uri="{FF2B5EF4-FFF2-40B4-BE49-F238E27FC236}">
                <a16:creationId xmlns:a16="http://schemas.microsoft.com/office/drawing/2014/main" id="{7864CD0F-75EC-0162-75F2-6E6136C6540D}"/>
              </a:ext>
            </a:extLst>
          </p:cNvPr>
          <p:cNvPicPr>
            <a:picLocks noChangeAspect="1" noChangeArrowheads="1"/>
          </p:cNvPicPr>
          <p:nvPr/>
        </p:nvPicPr>
        <p:blipFill>
          <a:blip r:embed="rId3">
            <a:alphaModFix amt="7000"/>
            <a:extLst>
              <a:ext uri="{28A0092B-C50C-407E-A947-70E740481C1C}">
                <a14:useLocalDpi xmlns:a14="http://schemas.microsoft.com/office/drawing/2010/main" val="0"/>
              </a:ext>
            </a:extLst>
          </a:blip>
          <a:srcRect/>
          <a:stretch>
            <a:fillRect/>
          </a:stretch>
        </p:blipFill>
        <p:spPr bwMode="auto">
          <a:xfrm>
            <a:off x="1196975" y="0"/>
            <a:ext cx="97964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C5BAE73-DEC4-FFA2-02A4-E088866DF328}"/>
              </a:ext>
            </a:extLst>
          </p:cNvPr>
          <p:cNvSpPr>
            <a:spLocks noGrp="1"/>
          </p:cNvSpPr>
          <p:nvPr>
            <p:ph type="title"/>
          </p:nvPr>
        </p:nvSpPr>
        <p:spPr/>
        <p:txBody>
          <a:bodyPr/>
          <a:lstStyle/>
          <a:p>
            <a:r>
              <a:rPr lang="en-US" dirty="0"/>
              <a:t>Resistors in Series and Parallel</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8C472F7-35D4-41F7-B079-01E61CC7779B}"/>
                  </a:ext>
                </a:extLst>
              </p:cNvPr>
              <p:cNvSpPr>
                <a:spLocks noGrp="1"/>
              </p:cNvSpPr>
              <p:nvPr>
                <p:ph idx="1"/>
              </p:nvPr>
            </p:nvSpPr>
            <p:spPr>
              <a:xfrm>
                <a:off x="838200" y="1690688"/>
                <a:ext cx="10515600" cy="4802187"/>
              </a:xfrm>
            </p:spPr>
            <p:txBody>
              <a:bodyPr>
                <a:normAutofit/>
              </a:bodyPr>
              <a:lstStyle/>
              <a:p>
                <a:pPr marL="0" indent="0">
                  <a:buNone/>
                </a:pPr>
                <a:r>
                  <a:rPr lang="en-US" b="0" dirty="0">
                    <a:latin typeface="Cambria Math" panose="02040503050406030204" pitchFamily="18" charset="0"/>
                  </a:rPr>
                  <a:t>Calculating the </a:t>
                </a:r>
                <a:r>
                  <a:rPr lang="en-US" dirty="0">
                    <a:latin typeface="Cambria Math" panose="02040503050406030204" pitchFamily="18" charset="0"/>
                  </a:rPr>
                  <a:t>total resistance of components in </a:t>
                </a:r>
                <a:r>
                  <a:rPr lang="en-US" b="1" dirty="0">
                    <a:solidFill>
                      <a:srgbClr val="C00000"/>
                    </a:solidFill>
                    <a:latin typeface="Cambria Math" panose="02040503050406030204" pitchFamily="18" charset="0"/>
                  </a:rPr>
                  <a:t>series</a:t>
                </a:r>
                <a:r>
                  <a:rPr lang="en-US" dirty="0">
                    <a:latin typeface="Cambria Math" panose="02040503050406030204" pitchFamily="18" charset="0"/>
                  </a:rPr>
                  <a:t>:</a:t>
                </a:r>
              </a:p>
              <a:p>
                <a:pPr marL="0" indent="0">
                  <a:buNone/>
                </a:pPr>
                <a:endParaRPr lang="en-US" b="0"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𝑅</m:t>
                          </m:r>
                        </m:e>
                        <m:sub>
                          <m:r>
                            <a:rPr lang="en-US" sz="3200" b="0" i="1" smtClean="0">
                              <a:latin typeface="Cambria Math" panose="02040503050406030204" pitchFamily="18" charset="0"/>
                            </a:rPr>
                            <m:t>𝑒𝑞</m:t>
                          </m:r>
                        </m:sub>
                      </m:sSub>
                      <m:r>
                        <a:rPr lang="en-US" sz="3200" b="0" i="1" smtClean="0">
                          <a:latin typeface="Cambria Math" panose="02040503050406030204" pitchFamily="18" charset="0"/>
                        </a:rPr>
                        <m:t>=</m:t>
                      </m:r>
                      <m:nary>
                        <m:naryPr>
                          <m:chr m:val="∑"/>
                          <m:subHide m:val="on"/>
                          <m:supHide m:val="on"/>
                          <m:ctrlPr>
                            <a:rPr lang="en-US" sz="3200" i="1" smtClean="0">
                              <a:latin typeface="Cambria Math" panose="02040503050406030204" pitchFamily="18" charset="0"/>
                            </a:rPr>
                          </m:ctrlPr>
                        </m:naryPr>
                        <m:sub/>
                        <m:sup/>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𝑅</m:t>
                              </m:r>
                            </m:e>
                            <m:sub>
                              <m:r>
                                <a:rPr lang="en-US" sz="3200" b="0" i="1" smtClean="0">
                                  <a:latin typeface="Cambria Math" panose="02040503050406030204" pitchFamily="18" charset="0"/>
                                </a:rPr>
                                <m:t>𝑛</m:t>
                              </m:r>
                            </m:sub>
                          </m:sSub>
                        </m:e>
                      </m:nary>
                    </m:oMath>
                  </m:oMathPara>
                </a14:m>
                <a:endParaRPr lang="en-US" dirty="0"/>
              </a:p>
              <a:p>
                <a:pPr marL="0" indent="0">
                  <a:buNone/>
                </a:pPr>
                <a:endParaRPr lang="en-US" dirty="0"/>
              </a:p>
              <a:p>
                <a:pPr marL="0" indent="0">
                  <a:buNone/>
                </a:pPr>
                <a:r>
                  <a:rPr lang="en-US" b="0" dirty="0">
                    <a:latin typeface="Cambria Math" panose="02040503050406030204" pitchFamily="18" charset="0"/>
                  </a:rPr>
                  <a:t>Calculating the </a:t>
                </a:r>
                <a:r>
                  <a:rPr lang="en-US" dirty="0">
                    <a:latin typeface="Cambria Math" panose="02040503050406030204" pitchFamily="18" charset="0"/>
                  </a:rPr>
                  <a:t>total resistance of components in </a:t>
                </a:r>
                <a:r>
                  <a:rPr lang="en-US" b="1" dirty="0">
                    <a:solidFill>
                      <a:srgbClr val="C00000"/>
                    </a:solidFill>
                    <a:latin typeface="Cambria Math" panose="02040503050406030204" pitchFamily="18" charset="0"/>
                  </a:rPr>
                  <a:t>parallel</a:t>
                </a:r>
                <a:r>
                  <a:rPr lang="en-US" dirty="0">
                    <a:latin typeface="Cambria Math" panose="02040503050406030204" pitchFamily="18" charset="0"/>
                  </a:rPr>
                  <a:t>:</a:t>
                </a:r>
              </a:p>
              <a:p>
                <a:pPr marL="0" indent="0">
                  <a:buNone/>
                </a:pPr>
                <a:endParaRPr lang="en-US"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en-US" sz="3200" i="1" smtClean="0">
                              <a:solidFill>
                                <a:schemeClr val="tx1"/>
                              </a:solidFill>
                              <a:latin typeface="Cambria Math" panose="02040503050406030204" pitchFamily="18" charset="0"/>
                            </a:rPr>
                          </m:ctrlPr>
                        </m:fPr>
                        <m:num>
                          <m:r>
                            <a:rPr lang="en-US" sz="3200" b="0" i="1">
                              <a:solidFill>
                                <a:schemeClr val="tx1"/>
                              </a:solidFill>
                              <a:latin typeface="Cambria Math" panose="02040503050406030204" pitchFamily="18" charset="0"/>
                            </a:rPr>
                            <m:t>1</m:t>
                          </m:r>
                        </m:num>
                        <m:den>
                          <m:sSub>
                            <m:sSubPr>
                              <m:ctrlPr>
                                <a:rPr lang="en-US" sz="3200" i="1">
                                  <a:solidFill>
                                    <a:schemeClr val="tx1"/>
                                  </a:solidFill>
                                  <a:latin typeface="Cambria Math" panose="02040503050406030204" pitchFamily="18" charset="0"/>
                                </a:rPr>
                              </m:ctrlPr>
                            </m:sSubPr>
                            <m:e>
                              <m:r>
                                <a:rPr lang="en-US" sz="3200" b="0" i="1">
                                  <a:solidFill>
                                    <a:schemeClr val="tx1"/>
                                  </a:solidFill>
                                  <a:latin typeface="Cambria Math" panose="02040503050406030204" pitchFamily="18" charset="0"/>
                                </a:rPr>
                                <m:t>𝑅</m:t>
                              </m:r>
                            </m:e>
                            <m:sub>
                              <m:r>
                                <a:rPr lang="en-US" sz="3200" b="0" i="1">
                                  <a:solidFill>
                                    <a:schemeClr val="tx1"/>
                                  </a:solidFill>
                                  <a:latin typeface="Cambria Math" panose="02040503050406030204" pitchFamily="18" charset="0"/>
                                </a:rPr>
                                <m:t>𝑒𝑞</m:t>
                              </m:r>
                            </m:sub>
                          </m:sSub>
                        </m:den>
                      </m:f>
                      <m:r>
                        <a:rPr lang="en-US" sz="3200" b="0" i="1" smtClean="0">
                          <a:latin typeface="Cambria Math" panose="02040503050406030204" pitchFamily="18" charset="0"/>
                        </a:rPr>
                        <m:t>=</m:t>
                      </m:r>
                      <m:nary>
                        <m:naryPr>
                          <m:chr m:val="∑"/>
                          <m:subHide m:val="on"/>
                          <m:supHide m:val="on"/>
                          <m:ctrlPr>
                            <a:rPr lang="en-US" sz="3200" i="1" smtClean="0">
                              <a:latin typeface="Cambria Math" panose="02040503050406030204" pitchFamily="18" charset="0"/>
                            </a:rPr>
                          </m:ctrlPr>
                        </m:naryPr>
                        <m:sub/>
                        <m:sup/>
                        <m:e>
                          <m:f>
                            <m:fPr>
                              <m:ctrlPr>
                                <a:rPr lang="en-US" sz="3200" i="1">
                                  <a:latin typeface="Cambria Math" panose="02040503050406030204" pitchFamily="18" charset="0"/>
                                </a:rPr>
                              </m:ctrlPr>
                            </m:fPr>
                            <m:num>
                              <m:r>
                                <a:rPr lang="en-US" sz="3200" b="0" i="1">
                                  <a:latin typeface="Cambria Math" panose="02040503050406030204" pitchFamily="18" charset="0"/>
                                </a:rPr>
                                <m:t>1</m:t>
                              </m:r>
                            </m:num>
                            <m:den>
                              <m:sSub>
                                <m:sSubPr>
                                  <m:ctrlPr>
                                    <a:rPr lang="en-US" sz="3200" i="1">
                                      <a:latin typeface="Cambria Math" panose="02040503050406030204" pitchFamily="18" charset="0"/>
                                    </a:rPr>
                                  </m:ctrlPr>
                                </m:sSubPr>
                                <m:e>
                                  <m:r>
                                    <a:rPr lang="en-US" sz="3200" b="0" i="1">
                                      <a:latin typeface="Cambria Math" panose="02040503050406030204" pitchFamily="18" charset="0"/>
                                    </a:rPr>
                                    <m:t>𝑅</m:t>
                                  </m:r>
                                </m:e>
                                <m:sub>
                                  <m:r>
                                    <a:rPr lang="en-US" sz="3200" b="0" i="1">
                                      <a:latin typeface="Cambria Math" panose="02040503050406030204" pitchFamily="18" charset="0"/>
                                    </a:rPr>
                                    <m:t>𝑛</m:t>
                                  </m:r>
                                </m:sub>
                              </m:sSub>
                            </m:den>
                          </m:f>
                        </m:e>
                      </m:nary>
                    </m:oMath>
                  </m:oMathPara>
                </a14:m>
                <a:endParaRPr lang="en-US" dirty="0"/>
              </a:p>
            </p:txBody>
          </p:sp>
        </mc:Choice>
        <mc:Fallback xmlns="">
          <p:sp>
            <p:nvSpPr>
              <p:cNvPr id="3" name="Content Placeholder 2">
                <a:extLst>
                  <a:ext uri="{FF2B5EF4-FFF2-40B4-BE49-F238E27FC236}">
                    <a16:creationId xmlns:a16="http://schemas.microsoft.com/office/drawing/2014/main" id="{F8C472F7-35D4-41F7-B079-01E61CC7779B}"/>
                  </a:ext>
                </a:extLst>
              </p:cNvPr>
              <p:cNvSpPr>
                <a:spLocks noGrp="1" noRot="1" noChangeAspect="1" noMove="1" noResize="1" noEditPoints="1" noAdjustHandles="1" noChangeArrowheads="1" noChangeShapeType="1" noTextEdit="1"/>
              </p:cNvSpPr>
              <p:nvPr>
                <p:ph idx="1"/>
              </p:nvPr>
            </p:nvSpPr>
            <p:spPr>
              <a:xfrm>
                <a:off x="838200" y="1690688"/>
                <a:ext cx="10515600" cy="4802187"/>
              </a:xfrm>
              <a:blipFill>
                <a:blip r:embed="rId4"/>
                <a:stretch>
                  <a:fillRect l="-1217" t="-2157"/>
                </a:stretch>
              </a:blipFill>
            </p:spPr>
            <p:txBody>
              <a:bodyPr/>
              <a:lstStyle/>
              <a:p>
                <a:r>
                  <a:rPr lang="en-US">
                    <a:noFill/>
                  </a:rPr>
                  <a:t> </a:t>
                </a:r>
              </a:p>
            </p:txBody>
          </p:sp>
        </mc:Fallback>
      </mc:AlternateContent>
    </p:spTree>
    <p:extLst>
      <p:ext uri="{BB962C8B-B14F-4D97-AF65-F5344CB8AC3E}">
        <p14:creationId xmlns:p14="http://schemas.microsoft.com/office/powerpoint/2010/main" val="1616522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 name="Rectangle 5">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202735-AE19-95FD-0D05-CE3771FE7101}"/>
              </a:ext>
            </a:extLst>
          </p:cNvPr>
          <p:cNvSpPr>
            <a:spLocks noGrp="1"/>
          </p:cNvSpPr>
          <p:nvPr>
            <p:ph type="title"/>
          </p:nvPr>
        </p:nvSpPr>
        <p:spPr>
          <a:xfrm>
            <a:off x="630936" y="639520"/>
            <a:ext cx="3839464" cy="1719072"/>
          </a:xfrm>
        </p:spPr>
        <p:txBody>
          <a:bodyPr anchor="b">
            <a:normAutofit/>
          </a:bodyPr>
          <a:lstStyle/>
          <a:p>
            <a:r>
              <a:rPr lang="en-US" sz="3800" dirty="0"/>
              <a:t>Circuit with resistors in series</a:t>
            </a:r>
          </a:p>
        </p:txBody>
      </p:sp>
      <p:sp>
        <p:nvSpPr>
          <p:cNvPr id="7"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9" name="Content Placeholder 7">
                <a:extLst>
                  <a:ext uri="{FF2B5EF4-FFF2-40B4-BE49-F238E27FC236}">
                    <a16:creationId xmlns:a16="http://schemas.microsoft.com/office/drawing/2014/main" id="{05280DD5-FDF6-204D-D5B7-13CC5F4080E4}"/>
                  </a:ext>
                </a:extLst>
              </p:cNvPr>
              <p:cNvSpPr>
                <a:spLocks noGrp="1"/>
              </p:cNvSpPr>
              <p:nvPr>
                <p:ph idx="1"/>
              </p:nvPr>
            </p:nvSpPr>
            <p:spPr>
              <a:xfrm>
                <a:off x="630935" y="2807208"/>
                <a:ext cx="3839463" cy="3410712"/>
              </a:xfrm>
            </p:spPr>
            <p:txBody>
              <a:bodyPr anchor="t">
                <a:noAutofit/>
              </a:bodyPr>
              <a:lstStyle/>
              <a:p>
                <a:pPr marL="0" indent="0">
                  <a:buNone/>
                </a:pPr>
                <a14:m>
                  <m:oMathPara xmlns:m="http://schemas.openxmlformats.org/officeDocument/2006/math">
                    <m:oMathParaPr>
                      <m:jc m:val="centerGroup"/>
                    </m:oMathParaPr>
                    <m:oMath xmlns:m="http://schemas.openxmlformats.org/officeDocument/2006/math">
                      <m:sSub>
                        <m:sSubPr>
                          <m:ctrlPr>
                            <a:rPr lang="en-US" sz="3200" b="1" i="1" smtClean="0">
                              <a:solidFill>
                                <a:srgbClr val="C00000"/>
                              </a:solidFill>
                              <a:latin typeface="Cambria Math" panose="02040503050406030204" pitchFamily="18" charset="0"/>
                            </a:rPr>
                          </m:ctrlPr>
                        </m:sSubPr>
                        <m:e>
                          <m:r>
                            <a:rPr lang="en-US" sz="3200" b="1" i="1" smtClean="0">
                              <a:solidFill>
                                <a:srgbClr val="C00000"/>
                              </a:solidFill>
                              <a:latin typeface="Cambria Math" panose="02040503050406030204" pitchFamily="18" charset="0"/>
                            </a:rPr>
                            <m:t>𝑹</m:t>
                          </m:r>
                        </m:e>
                        <m:sub>
                          <m:r>
                            <a:rPr lang="en-US" sz="3200" b="1" i="1" smtClean="0">
                              <a:solidFill>
                                <a:srgbClr val="C00000"/>
                              </a:solidFill>
                              <a:latin typeface="Cambria Math" panose="02040503050406030204" pitchFamily="18" charset="0"/>
                            </a:rPr>
                            <m:t>𝒆𝒒</m:t>
                          </m:r>
                        </m:sub>
                      </m:sSub>
                      <m:r>
                        <a:rPr lang="en-US" sz="3200" b="1" i="1" smtClean="0">
                          <a:solidFill>
                            <a:srgbClr val="C00000"/>
                          </a:solidFill>
                          <a:latin typeface="Cambria Math" panose="02040503050406030204" pitchFamily="18" charset="0"/>
                        </a:rPr>
                        <m:t>=</m:t>
                      </m:r>
                      <m:nary>
                        <m:naryPr>
                          <m:chr m:val="∑"/>
                          <m:subHide m:val="on"/>
                          <m:supHide m:val="on"/>
                          <m:ctrlPr>
                            <a:rPr lang="en-US" sz="3200" b="1" i="1" smtClean="0">
                              <a:solidFill>
                                <a:srgbClr val="C00000"/>
                              </a:solidFill>
                              <a:latin typeface="Cambria Math" panose="02040503050406030204" pitchFamily="18" charset="0"/>
                            </a:rPr>
                          </m:ctrlPr>
                        </m:naryPr>
                        <m:sub/>
                        <m:sup/>
                        <m:e>
                          <m:sSub>
                            <m:sSubPr>
                              <m:ctrlPr>
                                <a:rPr lang="en-US" sz="3200" b="1" i="1" smtClean="0">
                                  <a:solidFill>
                                    <a:srgbClr val="C00000"/>
                                  </a:solidFill>
                                  <a:latin typeface="Cambria Math" panose="02040503050406030204" pitchFamily="18" charset="0"/>
                                </a:rPr>
                              </m:ctrlPr>
                            </m:sSubPr>
                            <m:e>
                              <m:r>
                                <a:rPr lang="en-US" sz="3200" b="1" i="1" smtClean="0">
                                  <a:solidFill>
                                    <a:srgbClr val="C00000"/>
                                  </a:solidFill>
                                  <a:latin typeface="Cambria Math" panose="02040503050406030204" pitchFamily="18" charset="0"/>
                                </a:rPr>
                                <m:t>𝑹</m:t>
                              </m:r>
                            </m:e>
                            <m:sub>
                              <m:r>
                                <a:rPr lang="en-US" sz="3200" b="1" i="1" smtClean="0">
                                  <a:solidFill>
                                    <a:srgbClr val="C00000"/>
                                  </a:solidFill>
                                  <a:latin typeface="Cambria Math" panose="02040503050406030204" pitchFamily="18" charset="0"/>
                                </a:rPr>
                                <m:t>𝒏</m:t>
                              </m:r>
                            </m:sub>
                          </m:sSub>
                        </m:e>
                      </m:nary>
                    </m:oMath>
                  </m:oMathPara>
                </a14:m>
                <a:endParaRPr lang="en-US" b="1" dirty="0"/>
              </a:p>
              <a:p>
                <a:pPr marL="0" indent="0">
                  <a:buNone/>
                </a:pPr>
                <a:endParaRPr lang="en-US" b="0" i="1" dirty="0">
                  <a:latin typeface="Cambria Math" panose="02040503050406030204" pitchFamily="18" charset="0"/>
                </a:endParaRPr>
              </a:p>
              <a:p>
                <a:pPr marL="0" indent="0">
                  <a:buNone/>
                </a:pP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𝑅</m:t>
                        </m:r>
                      </m:e>
                      <m:sub>
                        <m:r>
                          <a:rPr lang="en-US" sz="3200" b="0" i="1" smtClean="0">
                            <a:latin typeface="Cambria Math" panose="02040503050406030204" pitchFamily="18" charset="0"/>
                          </a:rPr>
                          <m:t>𝑒𝑞</m:t>
                        </m:r>
                      </m:sub>
                    </m:sSub>
                    <m:r>
                      <a:rPr lang="en-US" sz="3200" b="0" i="0" smtClean="0">
                        <a:latin typeface="Cambria Math" panose="02040503050406030204" pitchFamily="18" charset="0"/>
                      </a:rPr>
                      <m:t>=</m:t>
                    </m:r>
                    <m:sSub>
                      <m:sSubPr>
                        <m:ctrlPr>
                          <a:rPr lang="en-US" sz="3200" b="0" i="1" smtClean="0">
                            <a:latin typeface="Cambria Math" panose="02040503050406030204" pitchFamily="18" charset="0"/>
                          </a:rPr>
                        </m:ctrlPr>
                      </m:sSubPr>
                      <m:e>
                        <m:r>
                          <m:rPr>
                            <m:sty m:val="p"/>
                          </m:rPr>
                          <a:rPr lang="en-US" sz="3200" b="0" i="0" smtClean="0">
                            <a:latin typeface="Cambria Math" panose="02040503050406030204" pitchFamily="18" charset="0"/>
                          </a:rPr>
                          <m:t>R</m:t>
                        </m:r>
                      </m:e>
                      <m:sub>
                        <m:r>
                          <a:rPr lang="en-US" sz="3200" b="0" i="0" smtClean="0">
                            <a:latin typeface="Cambria Math" panose="02040503050406030204" pitchFamily="18" charset="0"/>
                          </a:rPr>
                          <m:t>1</m:t>
                        </m:r>
                      </m:sub>
                    </m:sSub>
                    <m:r>
                      <a:rPr lang="en-US" sz="3200" b="0" i="0" smtClean="0">
                        <a:latin typeface="Cambria Math" panose="02040503050406030204" pitchFamily="18" charset="0"/>
                      </a:rPr>
                      <m:t>+</m:t>
                    </m:r>
                    <m:sSub>
                      <m:sSubPr>
                        <m:ctrlPr>
                          <a:rPr lang="en-US" sz="3200" b="0" i="1" smtClean="0">
                            <a:latin typeface="Cambria Math" panose="02040503050406030204" pitchFamily="18" charset="0"/>
                          </a:rPr>
                        </m:ctrlPr>
                      </m:sSubPr>
                      <m:e>
                        <m:r>
                          <m:rPr>
                            <m:sty m:val="p"/>
                          </m:rPr>
                          <a:rPr lang="en-US" sz="3200" b="0" i="0" smtClean="0">
                            <a:latin typeface="Cambria Math" panose="02040503050406030204" pitchFamily="18" charset="0"/>
                          </a:rPr>
                          <m:t>R</m:t>
                        </m:r>
                      </m:e>
                      <m:sub>
                        <m:r>
                          <a:rPr lang="en-US" sz="3200" b="0" i="0" smtClean="0">
                            <a:latin typeface="Cambria Math" panose="02040503050406030204" pitchFamily="18" charset="0"/>
                          </a:rPr>
                          <m:t>2</m:t>
                        </m:r>
                      </m:sub>
                    </m:sSub>
                    <m:r>
                      <a:rPr lang="en-US" sz="3200" b="0" i="0" smtClean="0">
                        <a:latin typeface="Cambria Math" panose="02040503050406030204" pitchFamily="18" charset="0"/>
                      </a:rPr>
                      <m:t>+</m:t>
                    </m:r>
                    <m:sSub>
                      <m:sSubPr>
                        <m:ctrlPr>
                          <a:rPr lang="en-US" sz="3200" b="0" i="1" smtClean="0">
                            <a:latin typeface="Cambria Math" panose="02040503050406030204" pitchFamily="18" charset="0"/>
                          </a:rPr>
                        </m:ctrlPr>
                      </m:sSubPr>
                      <m:e>
                        <m:r>
                          <m:rPr>
                            <m:sty m:val="p"/>
                          </m:rPr>
                          <a:rPr lang="en-US" sz="3200" b="0" i="0" smtClean="0">
                            <a:latin typeface="Cambria Math" panose="02040503050406030204" pitchFamily="18" charset="0"/>
                          </a:rPr>
                          <m:t>R</m:t>
                        </m:r>
                      </m:e>
                      <m:sub>
                        <m:r>
                          <a:rPr lang="en-US" sz="3200" b="0" i="0" smtClean="0">
                            <a:latin typeface="Cambria Math" panose="02040503050406030204" pitchFamily="18" charset="0"/>
                          </a:rPr>
                          <m:t>3</m:t>
                        </m:r>
                      </m:sub>
                    </m:sSub>
                  </m:oMath>
                </a14:m>
                <a:r>
                  <a:rPr lang="en-US" sz="3200" dirty="0"/>
                  <a:t> </a:t>
                </a:r>
                <a:endParaRPr lang="en-US" sz="3200" b="0" dirty="0"/>
              </a:p>
              <a:p>
                <a:pPr marL="0" indent="0">
                  <a:buNone/>
                </a:pP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𝑅</m:t>
                        </m:r>
                      </m:e>
                      <m:sub>
                        <m:r>
                          <a:rPr lang="en-US" sz="3200" b="0" i="1" smtClean="0">
                            <a:latin typeface="Cambria Math" panose="02040503050406030204" pitchFamily="18" charset="0"/>
                          </a:rPr>
                          <m:t>𝑒𝑞</m:t>
                        </m:r>
                      </m:sub>
                    </m:sSub>
                    <m:r>
                      <a:rPr lang="en-US" sz="3200" b="0" i="0" smtClean="0">
                        <a:latin typeface="Cambria Math" panose="02040503050406030204" pitchFamily="18" charset="0"/>
                      </a:rPr>
                      <m:t>=</m:t>
                    </m:r>
                    <m:r>
                      <a:rPr lang="en-US" sz="3200" b="0" i="1" smtClean="0">
                        <a:latin typeface="Cambria Math" panose="02040503050406030204" pitchFamily="18" charset="0"/>
                      </a:rPr>
                      <m:t>2</m:t>
                    </m:r>
                    <m:r>
                      <a:rPr lang="en-US" sz="3200" b="0" i="0" smtClean="0">
                        <a:latin typeface="Cambria Math" panose="02040503050406030204" pitchFamily="18" charset="0"/>
                      </a:rPr>
                      <m:t>+</m:t>
                    </m:r>
                    <m:r>
                      <a:rPr lang="en-US" sz="3200" b="0" i="1" smtClean="0">
                        <a:latin typeface="Cambria Math" panose="02040503050406030204" pitchFamily="18" charset="0"/>
                      </a:rPr>
                      <m:t>4</m:t>
                    </m:r>
                    <m:r>
                      <a:rPr lang="en-US" sz="3200" b="0" i="0" smtClean="0">
                        <a:latin typeface="Cambria Math" panose="02040503050406030204" pitchFamily="18" charset="0"/>
                      </a:rPr>
                      <m:t>+</m:t>
                    </m:r>
                    <m:r>
                      <a:rPr lang="en-US" sz="3200" b="0" i="1" smtClean="0">
                        <a:latin typeface="Cambria Math" panose="02040503050406030204" pitchFamily="18" charset="0"/>
                      </a:rPr>
                      <m:t>6</m:t>
                    </m:r>
                  </m:oMath>
                </a14:m>
                <a:r>
                  <a:rPr lang="en-US" sz="3200" dirty="0"/>
                  <a:t> </a:t>
                </a:r>
              </a:p>
              <a:p>
                <a:pPr marL="0" indent="0">
                  <a:buNone/>
                </a:pP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𝑅</m:t>
                        </m:r>
                      </m:e>
                      <m:sub>
                        <m:r>
                          <a:rPr lang="en-US" sz="3200" b="0" i="1" smtClean="0">
                            <a:latin typeface="Cambria Math" panose="02040503050406030204" pitchFamily="18" charset="0"/>
                          </a:rPr>
                          <m:t>𝑒𝑞</m:t>
                        </m:r>
                      </m:sub>
                    </m:sSub>
                    <m:r>
                      <a:rPr lang="en-US" sz="3200" b="0" i="0" smtClean="0">
                        <a:latin typeface="Cambria Math" panose="02040503050406030204" pitchFamily="18" charset="0"/>
                      </a:rPr>
                      <m:t>=12 </m:t>
                    </m:r>
                    <m:r>
                      <m:rPr>
                        <m:sty m:val="p"/>
                      </m:rPr>
                      <a:rPr lang="en-US" sz="3200" b="0" i="0" smtClean="0">
                        <a:latin typeface="Cambria Math" panose="02040503050406030204" pitchFamily="18" charset="0"/>
                      </a:rPr>
                      <m:t>Ω</m:t>
                    </m:r>
                  </m:oMath>
                </a14:m>
                <a:r>
                  <a:rPr lang="en-US" sz="3200" dirty="0"/>
                  <a:t> </a:t>
                </a:r>
              </a:p>
            </p:txBody>
          </p:sp>
        </mc:Choice>
        <mc:Fallback xmlns="">
          <p:sp>
            <p:nvSpPr>
              <p:cNvPr id="9" name="Content Placeholder 7">
                <a:extLst>
                  <a:ext uri="{FF2B5EF4-FFF2-40B4-BE49-F238E27FC236}">
                    <a16:creationId xmlns:a16="http://schemas.microsoft.com/office/drawing/2014/main" id="{05280DD5-FDF6-204D-D5B7-13CC5F4080E4}"/>
                  </a:ext>
                </a:extLst>
              </p:cNvPr>
              <p:cNvSpPr>
                <a:spLocks noGrp="1" noRot="1" noChangeAspect="1" noMove="1" noResize="1" noEditPoints="1" noAdjustHandles="1" noChangeArrowheads="1" noChangeShapeType="1" noTextEdit="1"/>
              </p:cNvSpPr>
              <p:nvPr>
                <p:ph idx="1"/>
              </p:nvPr>
            </p:nvSpPr>
            <p:spPr>
              <a:xfrm>
                <a:off x="630935" y="2807208"/>
                <a:ext cx="3839463" cy="3410712"/>
              </a:xfrm>
              <a:blipFill>
                <a:blip r:embed="rId2"/>
                <a:stretch>
                  <a:fillRect l="-990" t="-53532" b="-5576"/>
                </a:stretch>
              </a:blipFill>
            </p:spPr>
            <p:txBody>
              <a:bodyPr/>
              <a:lstStyle/>
              <a:p>
                <a:r>
                  <a:rPr lang="en-US">
                    <a:noFill/>
                  </a:rPr>
                  <a:t> </a:t>
                </a:r>
              </a:p>
            </p:txBody>
          </p:sp>
        </mc:Fallback>
      </mc:AlternateContent>
      <p:pic>
        <p:nvPicPr>
          <p:cNvPr id="4" name="Content Placeholder 3">
            <a:extLst>
              <a:ext uri="{FF2B5EF4-FFF2-40B4-BE49-F238E27FC236}">
                <a16:creationId xmlns:a16="http://schemas.microsoft.com/office/drawing/2014/main" id="{2BD292CA-C2C8-CC4A-0222-0711BCBE09F8}"/>
              </a:ext>
            </a:extLst>
          </p:cNvPr>
          <p:cNvPicPr>
            <a:picLocks noChangeAspect="1"/>
          </p:cNvPicPr>
          <p:nvPr/>
        </p:nvPicPr>
        <p:blipFill>
          <a:blip r:embed="rId3"/>
          <a:stretch>
            <a:fillRect/>
          </a:stretch>
        </p:blipFill>
        <p:spPr>
          <a:xfrm>
            <a:off x="5107316" y="640080"/>
            <a:ext cx="5997679" cy="5577840"/>
          </a:xfrm>
          <a:prstGeom prst="rect">
            <a:avLst/>
          </a:prstGeom>
        </p:spPr>
      </p:pic>
      <p:sp>
        <p:nvSpPr>
          <p:cNvPr id="5" name="TextBox 4">
            <a:extLst>
              <a:ext uri="{FF2B5EF4-FFF2-40B4-BE49-F238E27FC236}">
                <a16:creationId xmlns:a16="http://schemas.microsoft.com/office/drawing/2014/main" id="{E1EDECF1-69CC-8168-6F94-613D6F959331}"/>
              </a:ext>
            </a:extLst>
          </p:cNvPr>
          <p:cNvSpPr txBox="1"/>
          <p:nvPr/>
        </p:nvSpPr>
        <p:spPr>
          <a:xfrm>
            <a:off x="7772400" y="1964267"/>
            <a:ext cx="1286933" cy="584775"/>
          </a:xfrm>
          <a:prstGeom prst="rect">
            <a:avLst/>
          </a:prstGeom>
          <a:noFill/>
        </p:spPr>
        <p:txBody>
          <a:bodyPr wrap="square" rtlCol="0">
            <a:spAutoFit/>
          </a:bodyPr>
          <a:lstStyle/>
          <a:p>
            <a:r>
              <a:rPr lang="en-US" sz="3200" b="1" dirty="0"/>
              <a:t>2 Ω</a:t>
            </a:r>
          </a:p>
        </p:txBody>
      </p:sp>
      <p:sp>
        <p:nvSpPr>
          <p:cNvPr id="12" name="TextBox 11">
            <a:extLst>
              <a:ext uri="{FF2B5EF4-FFF2-40B4-BE49-F238E27FC236}">
                <a16:creationId xmlns:a16="http://schemas.microsoft.com/office/drawing/2014/main" id="{6E03C471-C3DE-8ACA-C4FE-79F3A0C79CF3}"/>
              </a:ext>
            </a:extLst>
          </p:cNvPr>
          <p:cNvSpPr txBox="1"/>
          <p:nvPr/>
        </p:nvSpPr>
        <p:spPr>
          <a:xfrm>
            <a:off x="9079973" y="3244334"/>
            <a:ext cx="1134533" cy="584775"/>
          </a:xfrm>
          <a:prstGeom prst="rect">
            <a:avLst/>
          </a:prstGeom>
          <a:noFill/>
        </p:spPr>
        <p:txBody>
          <a:bodyPr wrap="square">
            <a:spAutoFit/>
          </a:bodyPr>
          <a:lstStyle/>
          <a:p>
            <a:r>
              <a:rPr lang="en-US" sz="3200" b="1" dirty="0"/>
              <a:t>4 Ω</a:t>
            </a:r>
          </a:p>
        </p:txBody>
      </p:sp>
      <p:sp>
        <p:nvSpPr>
          <p:cNvPr id="15" name="TextBox 14">
            <a:extLst>
              <a:ext uri="{FF2B5EF4-FFF2-40B4-BE49-F238E27FC236}">
                <a16:creationId xmlns:a16="http://schemas.microsoft.com/office/drawing/2014/main" id="{B51F9B5F-0E28-D714-C05B-9D21087AEE55}"/>
              </a:ext>
            </a:extLst>
          </p:cNvPr>
          <p:cNvSpPr txBox="1"/>
          <p:nvPr/>
        </p:nvSpPr>
        <p:spPr>
          <a:xfrm>
            <a:off x="7890506" y="4632867"/>
            <a:ext cx="1168827" cy="584775"/>
          </a:xfrm>
          <a:prstGeom prst="rect">
            <a:avLst/>
          </a:prstGeom>
          <a:noFill/>
        </p:spPr>
        <p:txBody>
          <a:bodyPr wrap="square">
            <a:spAutoFit/>
          </a:bodyPr>
          <a:lstStyle/>
          <a:p>
            <a:r>
              <a:rPr lang="en-US" sz="3200" b="1" dirty="0"/>
              <a:t>6 Ω</a:t>
            </a:r>
          </a:p>
        </p:txBody>
      </p:sp>
    </p:spTree>
    <p:extLst>
      <p:ext uri="{BB962C8B-B14F-4D97-AF65-F5344CB8AC3E}">
        <p14:creationId xmlns:p14="http://schemas.microsoft.com/office/powerpoint/2010/main" val="1477594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dissolve">
                                      <p:cBhvr>
                                        <p:cTn id="7" dur="500"/>
                                        <p:tgtEl>
                                          <p:spTgt spid="9">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9">
                                            <p:txEl>
                                              <p:pRg st="3" end="3"/>
                                            </p:txEl>
                                          </p:spTgt>
                                        </p:tgtEl>
                                        <p:attrNameLst>
                                          <p:attrName>style.visibility</p:attrName>
                                        </p:attrNameLst>
                                      </p:cBhvr>
                                      <p:to>
                                        <p:strVal val="visible"/>
                                      </p:to>
                                    </p:set>
                                    <p:animEffect transition="in" filter="dissolve">
                                      <p:cBhvr>
                                        <p:cTn id="10" dur="500"/>
                                        <p:tgtEl>
                                          <p:spTgt spid="9">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9">
                                            <p:txEl>
                                              <p:pRg st="4" end="4"/>
                                            </p:txEl>
                                          </p:spTgt>
                                        </p:tgtEl>
                                        <p:attrNameLst>
                                          <p:attrName>style.visibility</p:attrName>
                                        </p:attrNameLst>
                                      </p:cBhvr>
                                      <p:to>
                                        <p:strVal val="visible"/>
                                      </p:to>
                                    </p:set>
                                    <p:animEffect transition="in" filter="dissolve">
                                      <p:cBhvr>
                                        <p:cTn id="1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C5D0C87-E0B2-4182-0C69-AE4839B2881F}"/>
            </a:ext>
          </a:extLst>
        </p:cNvPr>
        <p:cNvGrpSpPr/>
        <p:nvPr/>
      </p:nvGrpSpPr>
      <p:grpSpPr>
        <a:xfrm>
          <a:off x="0" y="0"/>
          <a:ext cx="0" cy="0"/>
          <a:chOff x="0" y="0"/>
          <a:chExt cx="0" cy="0"/>
        </a:xfrm>
      </p:grpSpPr>
      <p:sp useBgFill="1">
        <p:nvSpPr>
          <p:cNvPr id="6" name="Rectangle 5">
            <a:extLst>
              <a:ext uri="{FF2B5EF4-FFF2-40B4-BE49-F238E27FC236}">
                <a16:creationId xmlns:a16="http://schemas.microsoft.com/office/drawing/2014/main" id="{8E1CA429-1CAF-082F-C643-98A60ECB9C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5026C4D-F739-C5A5-23DC-334A04876B95}"/>
              </a:ext>
            </a:extLst>
          </p:cNvPr>
          <p:cNvPicPr>
            <a:picLocks noChangeAspect="1"/>
          </p:cNvPicPr>
          <p:nvPr/>
        </p:nvPicPr>
        <p:blipFill>
          <a:blip r:embed="rId3"/>
          <a:stretch>
            <a:fillRect/>
          </a:stretch>
        </p:blipFill>
        <p:spPr>
          <a:xfrm>
            <a:off x="5668433" y="932933"/>
            <a:ext cx="6055014" cy="5078399"/>
          </a:xfrm>
          <a:prstGeom prst="rect">
            <a:avLst/>
          </a:prstGeom>
        </p:spPr>
      </p:pic>
      <p:sp>
        <p:nvSpPr>
          <p:cNvPr id="2" name="Title 1">
            <a:extLst>
              <a:ext uri="{FF2B5EF4-FFF2-40B4-BE49-F238E27FC236}">
                <a16:creationId xmlns:a16="http://schemas.microsoft.com/office/drawing/2014/main" id="{181227C2-BC38-21E4-80E5-62CB9925FA69}"/>
              </a:ext>
            </a:extLst>
          </p:cNvPr>
          <p:cNvSpPr>
            <a:spLocks noGrp="1"/>
          </p:cNvSpPr>
          <p:nvPr>
            <p:ph type="title"/>
          </p:nvPr>
        </p:nvSpPr>
        <p:spPr>
          <a:xfrm>
            <a:off x="630935" y="639520"/>
            <a:ext cx="4025731" cy="1719072"/>
          </a:xfrm>
        </p:spPr>
        <p:txBody>
          <a:bodyPr anchor="b">
            <a:normAutofit/>
          </a:bodyPr>
          <a:lstStyle/>
          <a:p>
            <a:r>
              <a:rPr lang="en-US" sz="3800" dirty="0"/>
              <a:t>Circuit with resistors in parallel</a:t>
            </a:r>
          </a:p>
        </p:txBody>
      </p:sp>
      <p:sp>
        <p:nvSpPr>
          <p:cNvPr id="7" name="sketch line">
            <a:extLst>
              <a:ext uri="{FF2B5EF4-FFF2-40B4-BE49-F238E27FC236}">
                <a16:creationId xmlns:a16="http://schemas.microsoft.com/office/drawing/2014/main" id="{9D8A2B66-B0A4-3C40-7C29-0EB82161D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9" name="Content Placeholder 7">
                <a:extLst>
                  <a:ext uri="{FF2B5EF4-FFF2-40B4-BE49-F238E27FC236}">
                    <a16:creationId xmlns:a16="http://schemas.microsoft.com/office/drawing/2014/main" id="{778EE3E1-2A46-B697-3D5B-429826BEAFF1}"/>
                  </a:ext>
                </a:extLst>
              </p:cNvPr>
              <p:cNvSpPr>
                <a:spLocks noGrp="1"/>
              </p:cNvSpPr>
              <p:nvPr>
                <p:ph idx="1"/>
              </p:nvPr>
            </p:nvSpPr>
            <p:spPr>
              <a:xfrm>
                <a:off x="630935" y="2807208"/>
                <a:ext cx="3839463" cy="3861816"/>
              </a:xfrm>
            </p:spPr>
            <p:txBody>
              <a:bodyPr anchor="t">
                <a:noAutofit/>
              </a:bodyPr>
              <a:lstStyle/>
              <a:p>
                <a:pPr marL="0" indent="0">
                  <a:buNone/>
                </a:pPr>
                <a14:m>
                  <m:oMathPara xmlns:m="http://schemas.openxmlformats.org/officeDocument/2006/math">
                    <m:oMathParaPr>
                      <m:jc m:val="centerGroup"/>
                    </m:oMathParaPr>
                    <m:oMath xmlns:m="http://schemas.openxmlformats.org/officeDocument/2006/math">
                      <m:f>
                        <m:fPr>
                          <m:ctrlPr>
                            <a:rPr lang="en-US" sz="3200" b="1" i="1">
                              <a:solidFill>
                                <a:srgbClr val="C00000"/>
                              </a:solidFill>
                              <a:latin typeface="Cambria Math" panose="02040503050406030204" pitchFamily="18" charset="0"/>
                            </a:rPr>
                          </m:ctrlPr>
                        </m:fPr>
                        <m:num>
                          <m:r>
                            <a:rPr lang="en-US" sz="3200" b="1" i="1">
                              <a:solidFill>
                                <a:srgbClr val="C00000"/>
                              </a:solidFill>
                              <a:latin typeface="Cambria Math" panose="02040503050406030204" pitchFamily="18" charset="0"/>
                            </a:rPr>
                            <m:t>𝟏</m:t>
                          </m:r>
                        </m:num>
                        <m:den>
                          <m:sSub>
                            <m:sSubPr>
                              <m:ctrlPr>
                                <a:rPr lang="en-US" sz="3200" b="1" i="1">
                                  <a:solidFill>
                                    <a:srgbClr val="C00000"/>
                                  </a:solidFill>
                                  <a:latin typeface="Cambria Math" panose="02040503050406030204" pitchFamily="18" charset="0"/>
                                </a:rPr>
                              </m:ctrlPr>
                            </m:sSubPr>
                            <m:e>
                              <m:r>
                                <a:rPr lang="en-US" sz="3200" b="1" i="1">
                                  <a:solidFill>
                                    <a:srgbClr val="C00000"/>
                                  </a:solidFill>
                                  <a:latin typeface="Cambria Math" panose="02040503050406030204" pitchFamily="18" charset="0"/>
                                </a:rPr>
                                <m:t>𝑹</m:t>
                              </m:r>
                            </m:e>
                            <m:sub>
                              <m:r>
                                <a:rPr lang="en-US" sz="3200" b="1" i="1">
                                  <a:solidFill>
                                    <a:srgbClr val="C00000"/>
                                  </a:solidFill>
                                  <a:latin typeface="Cambria Math" panose="02040503050406030204" pitchFamily="18" charset="0"/>
                                </a:rPr>
                                <m:t>𝒆𝒒</m:t>
                              </m:r>
                            </m:sub>
                          </m:sSub>
                        </m:den>
                      </m:f>
                      <m:r>
                        <a:rPr lang="en-US" sz="3200" b="1" i="1" smtClean="0">
                          <a:solidFill>
                            <a:srgbClr val="C00000"/>
                          </a:solidFill>
                          <a:latin typeface="Cambria Math" panose="02040503050406030204" pitchFamily="18" charset="0"/>
                        </a:rPr>
                        <m:t>=</m:t>
                      </m:r>
                      <m:nary>
                        <m:naryPr>
                          <m:chr m:val="∑"/>
                          <m:subHide m:val="on"/>
                          <m:supHide m:val="on"/>
                          <m:ctrlPr>
                            <a:rPr lang="en-US" sz="3200" b="1" i="1" smtClean="0">
                              <a:solidFill>
                                <a:srgbClr val="C00000"/>
                              </a:solidFill>
                              <a:latin typeface="Cambria Math" panose="02040503050406030204" pitchFamily="18" charset="0"/>
                            </a:rPr>
                          </m:ctrlPr>
                        </m:naryPr>
                        <m:sub/>
                        <m:sup/>
                        <m:e>
                          <m:f>
                            <m:fPr>
                              <m:ctrlPr>
                                <a:rPr lang="en-US" sz="3200" b="1" i="1" smtClean="0">
                                  <a:solidFill>
                                    <a:srgbClr val="C00000"/>
                                  </a:solidFill>
                                  <a:latin typeface="Cambria Math" panose="02040503050406030204" pitchFamily="18" charset="0"/>
                                </a:rPr>
                              </m:ctrlPr>
                            </m:fPr>
                            <m:num>
                              <m:r>
                                <a:rPr lang="en-US" sz="3200" b="1" i="1" smtClean="0">
                                  <a:solidFill>
                                    <a:srgbClr val="C00000"/>
                                  </a:solidFill>
                                  <a:latin typeface="Cambria Math" panose="02040503050406030204" pitchFamily="18" charset="0"/>
                                </a:rPr>
                                <m:t>𝟏</m:t>
                              </m:r>
                            </m:num>
                            <m:den>
                              <m:sSub>
                                <m:sSubPr>
                                  <m:ctrlPr>
                                    <a:rPr lang="en-US" sz="3200" b="1" i="1" smtClean="0">
                                      <a:solidFill>
                                        <a:srgbClr val="C00000"/>
                                      </a:solidFill>
                                      <a:latin typeface="Cambria Math" panose="02040503050406030204" pitchFamily="18" charset="0"/>
                                    </a:rPr>
                                  </m:ctrlPr>
                                </m:sSubPr>
                                <m:e>
                                  <m:r>
                                    <a:rPr lang="en-US" sz="3200" b="1" i="1" smtClean="0">
                                      <a:solidFill>
                                        <a:srgbClr val="C00000"/>
                                      </a:solidFill>
                                      <a:latin typeface="Cambria Math" panose="02040503050406030204" pitchFamily="18" charset="0"/>
                                    </a:rPr>
                                    <m:t>𝑹</m:t>
                                  </m:r>
                                </m:e>
                                <m:sub>
                                  <m:r>
                                    <a:rPr lang="en-US" sz="3200" b="1" i="1" smtClean="0">
                                      <a:solidFill>
                                        <a:srgbClr val="C00000"/>
                                      </a:solidFill>
                                      <a:latin typeface="Cambria Math" panose="02040503050406030204" pitchFamily="18" charset="0"/>
                                    </a:rPr>
                                    <m:t>𝒏</m:t>
                                  </m:r>
                                </m:sub>
                              </m:sSub>
                            </m:den>
                          </m:f>
                        </m:e>
                      </m:nary>
                    </m:oMath>
                  </m:oMathPara>
                </a14:m>
                <a:endParaRPr lang="en-US" b="0" i="1" dirty="0">
                  <a:latin typeface="Cambria Math" panose="02040503050406030204" pitchFamily="18" charset="0"/>
                </a:endParaRPr>
              </a:p>
              <a:p>
                <a:pPr marL="0" indent="0">
                  <a:buNone/>
                </a:pPr>
                <a:endParaRPr lang="en-US" b="0" i="1" dirty="0">
                  <a:latin typeface="Cambria Math" panose="02040503050406030204" pitchFamily="18" charset="0"/>
                </a:endParaRPr>
              </a:p>
              <a:p>
                <a:pPr marL="0" indent="0">
                  <a:lnSpc>
                    <a:spcPct val="100000"/>
                  </a:lnSpc>
                  <a:buNone/>
                </a:pP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1</m:t>
                        </m:r>
                      </m:num>
                      <m:den>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𝑒𝑞</m:t>
                            </m:r>
                          </m:sub>
                        </m:sSub>
                      </m:den>
                    </m:f>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1</m:t>
                            </m:r>
                          </m:sub>
                        </m:sSub>
                      </m:den>
                    </m:f>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2</m:t>
                            </m:r>
                          </m:sub>
                        </m:sSub>
                      </m:den>
                    </m:f>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3</m:t>
                            </m:r>
                          </m:sub>
                        </m:sSub>
                      </m:den>
                    </m:f>
                  </m:oMath>
                </a14:m>
                <a:r>
                  <a:rPr lang="en-US" dirty="0"/>
                  <a:t> </a:t>
                </a:r>
              </a:p>
              <a:p>
                <a:pPr marL="0" indent="0">
                  <a:lnSpc>
                    <a:spcPct val="100000"/>
                  </a:lnSpc>
                  <a:buNone/>
                </a:pP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1</m:t>
                        </m:r>
                      </m:num>
                      <m:den>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𝑒𝑞</m:t>
                            </m:r>
                          </m:sub>
                        </m:sSub>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b="0" i="1" smtClean="0">
                            <a:latin typeface="Cambria Math" panose="02040503050406030204" pitchFamily="18" charset="0"/>
                          </a:rPr>
                          <m:t>8</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b="0" i="1" smtClean="0">
                            <a:latin typeface="Cambria Math" panose="02040503050406030204" pitchFamily="18" charset="0"/>
                          </a:rPr>
                          <m:t>4</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b="0" i="1" smtClean="0">
                            <a:latin typeface="Cambria Math" panose="02040503050406030204" pitchFamily="18" charset="0"/>
                          </a:rPr>
                          <m:t>8</m:t>
                        </m:r>
                      </m:den>
                    </m:f>
                  </m:oMath>
                </a14:m>
                <a:r>
                  <a:rPr lang="en-US" dirty="0"/>
                  <a:t> </a:t>
                </a:r>
              </a:p>
              <a:p>
                <a:pPr marL="0" indent="0">
                  <a:lnSpc>
                    <a:spcPct val="100000"/>
                  </a:lnSpc>
                  <a:buNone/>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𝑅</m:t>
                        </m:r>
                      </m:e>
                      <m:sub>
                        <m:r>
                          <a:rPr lang="en-US" b="0" i="1" smtClean="0">
                            <a:latin typeface="Cambria Math" panose="02040503050406030204" pitchFamily="18" charset="0"/>
                          </a:rPr>
                          <m:t>𝑒𝑞</m:t>
                        </m:r>
                      </m:sub>
                    </m:sSub>
                    <m:r>
                      <a:rPr lang="en-US" i="1">
                        <a:latin typeface="Cambria Math" panose="02040503050406030204" pitchFamily="18" charset="0"/>
                      </a:rPr>
                      <m:t>=</m:t>
                    </m:r>
                    <m:r>
                      <a:rPr lang="en-US" b="0" i="1" smtClean="0">
                        <a:latin typeface="Cambria Math" panose="02040503050406030204" pitchFamily="18" charset="0"/>
                      </a:rPr>
                      <m:t>2 </m:t>
                    </m:r>
                    <m:r>
                      <m:rPr>
                        <m:sty m:val="p"/>
                      </m:rPr>
                      <a:rPr lang="en-US" b="0" i="0" smtClean="0">
                        <a:latin typeface="Cambria Math" panose="02040503050406030204" pitchFamily="18" charset="0"/>
                      </a:rPr>
                      <m:t>Ω</m:t>
                    </m:r>
                  </m:oMath>
                </a14:m>
                <a:r>
                  <a:rPr lang="en-US" dirty="0"/>
                  <a:t> </a:t>
                </a:r>
              </a:p>
              <a:p>
                <a:pPr marL="0" indent="0">
                  <a:buNone/>
                </a:pPr>
                <a:endParaRPr lang="en-US" sz="3200" dirty="0"/>
              </a:p>
              <a:p>
                <a:pPr marL="0" indent="0">
                  <a:buNone/>
                </a:pPr>
                <a:endParaRPr lang="en-US" sz="3200" dirty="0"/>
              </a:p>
            </p:txBody>
          </p:sp>
        </mc:Choice>
        <mc:Fallback xmlns="">
          <p:sp>
            <p:nvSpPr>
              <p:cNvPr id="9" name="Content Placeholder 7">
                <a:extLst>
                  <a:ext uri="{FF2B5EF4-FFF2-40B4-BE49-F238E27FC236}">
                    <a16:creationId xmlns:a16="http://schemas.microsoft.com/office/drawing/2014/main" id="{778EE3E1-2A46-B697-3D5B-429826BEAFF1}"/>
                  </a:ext>
                </a:extLst>
              </p:cNvPr>
              <p:cNvSpPr>
                <a:spLocks noGrp="1" noRot="1" noChangeAspect="1" noMove="1" noResize="1" noEditPoints="1" noAdjustHandles="1" noChangeArrowheads="1" noChangeShapeType="1" noTextEdit="1"/>
              </p:cNvSpPr>
              <p:nvPr>
                <p:ph idx="1"/>
              </p:nvPr>
            </p:nvSpPr>
            <p:spPr>
              <a:xfrm>
                <a:off x="630935" y="2807208"/>
                <a:ext cx="3839463" cy="3861816"/>
              </a:xfrm>
              <a:blipFill>
                <a:blip r:embed="rId4"/>
                <a:stretch>
                  <a:fillRect/>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EC100C2A-2960-571D-0057-F29A18B29229}"/>
              </a:ext>
            </a:extLst>
          </p:cNvPr>
          <p:cNvSpPr txBox="1"/>
          <p:nvPr/>
        </p:nvSpPr>
        <p:spPr>
          <a:xfrm>
            <a:off x="6940262" y="3136612"/>
            <a:ext cx="927291" cy="584775"/>
          </a:xfrm>
          <a:prstGeom prst="rect">
            <a:avLst/>
          </a:prstGeom>
          <a:noFill/>
        </p:spPr>
        <p:txBody>
          <a:bodyPr wrap="square" rtlCol="0">
            <a:spAutoFit/>
          </a:bodyPr>
          <a:lstStyle/>
          <a:p>
            <a:r>
              <a:rPr lang="en-US" sz="3200" b="1" dirty="0"/>
              <a:t>8 Ω</a:t>
            </a:r>
          </a:p>
        </p:txBody>
      </p:sp>
      <p:sp>
        <p:nvSpPr>
          <p:cNvPr id="12" name="TextBox 11">
            <a:extLst>
              <a:ext uri="{FF2B5EF4-FFF2-40B4-BE49-F238E27FC236}">
                <a16:creationId xmlns:a16="http://schemas.microsoft.com/office/drawing/2014/main" id="{992AEF64-1CA3-FBCA-AB92-5237845D78D3}"/>
              </a:ext>
            </a:extLst>
          </p:cNvPr>
          <p:cNvSpPr txBox="1"/>
          <p:nvPr/>
        </p:nvSpPr>
        <p:spPr>
          <a:xfrm>
            <a:off x="8572115" y="3179744"/>
            <a:ext cx="1134533" cy="584775"/>
          </a:xfrm>
          <a:prstGeom prst="rect">
            <a:avLst/>
          </a:prstGeom>
          <a:noFill/>
        </p:spPr>
        <p:txBody>
          <a:bodyPr wrap="square">
            <a:spAutoFit/>
          </a:bodyPr>
          <a:lstStyle/>
          <a:p>
            <a:r>
              <a:rPr lang="en-US" sz="3200" b="1" dirty="0"/>
              <a:t>4 Ω</a:t>
            </a:r>
          </a:p>
        </p:txBody>
      </p:sp>
      <p:sp>
        <p:nvSpPr>
          <p:cNvPr id="15" name="TextBox 14">
            <a:extLst>
              <a:ext uri="{FF2B5EF4-FFF2-40B4-BE49-F238E27FC236}">
                <a16:creationId xmlns:a16="http://schemas.microsoft.com/office/drawing/2014/main" id="{2C2CEC7E-55CA-86EA-A1BC-E4F9026C07EF}"/>
              </a:ext>
            </a:extLst>
          </p:cNvPr>
          <p:cNvSpPr txBox="1"/>
          <p:nvPr/>
        </p:nvSpPr>
        <p:spPr>
          <a:xfrm>
            <a:off x="10130634" y="3136611"/>
            <a:ext cx="1168827" cy="584775"/>
          </a:xfrm>
          <a:prstGeom prst="rect">
            <a:avLst/>
          </a:prstGeom>
          <a:noFill/>
        </p:spPr>
        <p:txBody>
          <a:bodyPr wrap="square">
            <a:spAutoFit/>
          </a:bodyPr>
          <a:lstStyle/>
          <a:p>
            <a:r>
              <a:rPr lang="en-US" sz="3200" b="1" dirty="0"/>
              <a:t>8 Ω</a:t>
            </a:r>
          </a:p>
        </p:txBody>
      </p:sp>
    </p:spTree>
    <p:extLst>
      <p:ext uri="{BB962C8B-B14F-4D97-AF65-F5344CB8AC3E}">
        <p14:creationId xmlns:p14="http://schemas.microsoft.com/office/powerpoint/2010/main" val="3031325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fade">
                                      <p:cBhvr>
                                        <p:cTn id="1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9" name="Rectangle 615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146" name="Picture 2" descr="The image presents a detailed and neatly arranged collection of electronic components and circuit boards, illustrating the complexities of modern technology. Each piece, from transistors and capacitors to sophisticated circuit boards and recording devices, plays a vital role in electronics design and functionality. This ensemble of components is a testament to the precision required in electronics engineering, illustrating an array of colors and forms that serve myriad technical purposes.">
            <a:extLst>
              <a:ext uri="{FF2B5EF4-FFF2-40B4-BE49-F238E27FC236}">
                <a16:creationId xmlns:a16="http://schemas.microsoft.com/office/drawing/2014/main" id="{C1168605-2A1C-D1AF-CD4E-941E25110B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3788" b="29972"/>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03141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614</TotalTime>
  <Words>145</Words>
  <Application>Microsoft Office PowerPoint</Application>
  <PresentationFormat>Widescreen</PresentationFormat>
  <Paragraphs>34</Paragraphs>
  <Slides>5</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__Roboto_4db51b</vt:lpstr>
      <vt:lpstr>Aptos</vt:lpstr>
      <vt:lpstr>Aptos Display</vt:lpstr>
      <vt:lpstr>Arial</vt:lpstr>
      <vt:lpstr>Cambria Math</vt:lpstr>
      <vt:lpstr>Office Theme</vt:lpstr>
      <vt:lpstr>Simple Circuits</vt:lpstr>
      <vt:lpstr>Resistors in Series and Parallel</vt:lpstr>
      <vt:lpstr>Circuit with resistors in series</vt:lpstr>
      <vt:lpstr>Circuit with resistors in parallel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Electromagnetism</dc:title>
  <dc:creator>Daniel Harrison</dc:creator>
  <cp:lastModifiedBy>Daniel Harrison</cp:lastModifiedBy>
  <cp:revision>5</cp:revision>
  <cp:lastPrinted>2025-04-22T10:52:14Z</cp:lastPrinted>
  <dcterms:created xsi:type="dcterms:W3CDTF">2025-04-14T12:27:44Z</dcterms:created>
  <dcterms:modified xsi:type="dcterms:W3CDTF">2026-02-06T14:45:10Z</dcterms:modified>
</cp:coreProperties>
</file>