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8" r:id="rId3"/>
    <p:sldId id="257" r:id="rId4"/>
    <p:sldId id="259" r:id="rId5"/>
    <p:sldId id="260" r:id="rId6"/>
    <p:sldId id="263" r:id="rId7"/>
    <p:sldId id="262" r:id="rId8"/>
    <p:sldId id="266" r:id="rId9"/>
    <p:sldId id="26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64"/>
    <p:restoredTop sz="85357" autoAdjust="0"/>
  </p:normalViewPr>
  <p:slideViewPr>
    <p:cSldViewPr snapToGrid="0">
      <p:cViewPr varScale="1">
        <p:scale>
          <a:sx n="99" d="100"/>
          <a:sy n="99" d="100"/>
        </p:scale>
        <p:origin x="192" y="7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Harrison" userId="301a693d-1ceb-4de8-befe-322916af6327" providerId="ADAL" clId="{91958A0E-92BF-43E7-8E08-1708DFD7EE99}"/>
    <pc:docChg chg="custSel modSld">
      <pc:chgData name="Daniel Harrison" userId="301a693d-1ceb-4de8-befe-322916af6327" providerId="ADAL" clId="{91958A0E-92BF-43E7-8E08-1708DFD7EE99}" dt="2026-03-12T15:55:42.908" v="165" actId="20577"/>
      <pc:docMkLst>
        <pc:docMk/>
      </pc:docMkLst>
      <pc:sldChg chg="delSp modSp mod">
        <pc:chgData name="Daniel Harrison" userId="301a693d-1ceb-4de8-befe-322916af6327" providerId="ADAL" clId="{91958A0E-92BF-43E7-8E08-1708DFD7EE99}" dt="2026-03-12T15:45:26.718" v="11" actId="1076"/>
        <pc:sldMkLst>
          <pc:docMk/>
          <pc:sldMk cId="2420135993" sldId="256"/>
        </pc:sldMkLst>
        <pc:spChg chg="mod">
          <ac:chgData name="Daniel Harrison" userId="301a693d-1ceb-4de8-befe-322916af6327" providerId="ADAL" clId="{91958A0E-92BF-43E7-8E08-1708DFD7EE99}" dt="2026-03-12T15:45:26.718" v="11" actId="1076"/>
          <ac:spMkLst>
            <pc:docMk/>
            <pc:sldMk cId="2420135993" sldId="256"/>
            <ac:spMk id="2" creationId="{FA87A902-CC53-C9B3-5972-F975D5BCE05E}"/>
          </ac:spMkLst>
        </pc:spChg>
      </pc:sldChg>
      <pc:sldChg chg="modSp mod">
        <pc:chgData name="Daniel Harrison" userId="301a693d-1ceb-4de8-befe-322916af6327" providerId="ADAL" clId="{91958A0E-92BF-43E7-8E08-1708DFD7EE99}" dt="2026-03-12T15:51:26.240" v="82" actId="1076"/>
        <pc:sldMkLst>
          <pc:docMk/>
          <pc:sldMk cId="143878929" sldId="257"/>
        </pc:sldMkLst>
        <pc:spChg chg="mod">
          <ac:chgData name="Daniel Harrison" userId="301a693d-1ceb-4de8-befe-322916af6327" providerId="ADAL" clId="{91958A0E-92BF-43E7-8E08-1708DFD7EE99}" dt="2026-03-12T15:51:26.240" v="82" actId="1076"/>
          <ac:spMkLst>
            <pc:docMk/>
            <pc:sldMk cId="143878929" sldId="257"/>
            <ac:spMk id="5" creationId="{F3F4414F-71FF-640D-9914-3996C7701ADE}"/>
          </ac:spMkLst>
        </pc:spChg>
      </pc:sldChg>
      <pc:sldChg chg="modSp mod">
        <pc:chgData name="Daniel Harrison" userId="301a693d-1ceb-4de8-befe-322916af6327" providerId="ADAL" clId="{91958A0E-92BF-43E7-8E08-1708DFD7EE99}" dt="2026-03-12T15:53:55.450" v="136" actId="113"/>
        <pc:sldMkLst>
          <pc:docMk/>
          <pc:sldMk cId="2521279893" sldId="259"/>
        </pc:sldMkLst>
        <pc:spChg chg="mod">
          <ac:chgData name="Daniel Harrison" userId="301a693d-1ceb-4de8-befe-322916af6327" providerId="ADAL" clId="{91958A0E-92BF-43E7-8E08-1708DFD7EE99}" dt="2026-03-12T15:53:16.147" v="133" actId="1076"/>
          <ac:spMkLst>
            <pc:docMk/>
            <pc:sldMk cId="2521279893" sldId="259"/>
            <ac:spMk id="4" creationId="{21B64C95-7326-864B-FF6E-4F0CC79EBF4B}"/>
          </ac:spMkLst>
        </pc:spChg>
        <pc:spChg chg="mod">
          <ac:chgData name="Daniel Harrison" userId="301a693d-1ceb-4de8-befe-322916af6327" providerId="ADAL" clId="{91958A0E-92BF-43E7-8E08-1708DFD7EE99}" dt="2026-03-12T15:53:55.450" v="136" actId="113"/>
          <ac:spMkLst>
            <pc:docMk/>
            <pc:sldMk cId="2521279893" sldId="259"/>
            <ac:spMk id="5" creationId="{4DD93305-895B-D54F-27AD-B71579218146}"/>
          </ac:spMkLst>
        </pc:spChg>
      </pc:sldChg>
      <pc:sldChg chg="modSp mod">
        <pc:chgData name="Daniel Harrison" userId="301a693d-1ceb-4de8-befe-322916af6327" providerId="ADAL" clId="{91958A0E-92BF-43E7-8E08-1708DFD7EE99}" dt="2026-03-12T15:55:42.908" v="165" actId="20577"/>
        <pc:sldMkLst>
          <pc:docMk/>
          <pc:sldMk cId="1308432497" sldId="262"/>
        </pc:sldMkLst>
        <pc:spChg chg="mod">
          <ac:chgData name="Daniel Harrison" userId="301a693d-1ceb-4de8-befe-322916af6327" providerId="ADAL" clId="{91958A0E-92BF-43E7-8E08-1708DFD7EE99}" dt="2026-03-12T15:55:42.908" v="165" actId="20577"/>
          <ac:spMkLst>
            <pc:docMk/>
            <pc:sldMk cId="1308432497" sldId="262"/>
            <ac:spMk id="2" creationId="{B416C16B-87D4-BB6C-B2C1-EDE5E6C6ADC5}"/>
          </ac:spMkLst>
        </pc:spChg>
      </pc:sldChg>
      <pc:sldChg chg="modSp mod">
        <pc:chgData name="Daniel Harrison" userId="301a693d-1ceb-4de8-befe-322916af6327" providerId="ADAL" clId="{91958A0E-92BF-43E7-8E08-1708DFD7EE99}" dt="2026-03-12T15:55:10.098" v="159" actId="20577"/>
        <pc:sldMkLst>
          <pc:docMk/>
          <pc:sldMk cId="2647531971" sldId="263"/>
        </pc:sldMkLst>
        <pc:spChg chg="mod">
          <ac:chgData name="Daniel Harrison" userId="301a693d-1ceb-4de8-befe-322916af6327" providerId="ADAL" clId="{91958A0E-92BF-43E7-8E08-1708DFD7EE99}" dt="2026-03-12T15:55:10.098" v="159" actId="20577"/>
          <ac:spMkLst>
            <pc:docMk/>
            <pc:sldMk cId="2647531971" sldId="263"/>
            <ac:spMk id="4" creationId="{1E7C07BF-F750-2A1A-9994-01838D12C770}"/>
          </ac:spMkLst>
        </pc:spChg>
        <pc:spChg chg="mod">
          <ac:chgData name="Daniel Harrison" userId="301a693d-1ceb-4de8-befe-322916af6327" providerId="ADAL" clId="{91958A0E-92BF-43E7-8E08-1708DFD7EE99}" dt="2026-03-12T15:54:54.392" v="158" actId="113"/>
          <ac:spMkLst>
            <pc:docMk/>
            <pc:sldMk cId="2647531971" sldId="263"/>
            <ac:spMk id="10" creationId="{1B279E1A-DEB0-4B1A-74CB-4178B49559F7}"/>
          </ac:spMkLst>
        </pc:spChg>
      </pc:sldChg>
    </pc:docChg>
  </pc:docChgLst>
  <pc:docChgLst>
    <pc:chgData name="Daniel Harrison" userId="301a693d-1ceb-4de8-befe-322916af6327" providerId="ADAL" clId="{D67C6B57-F769-591E-AD64-9A50BEADEEE2}"/>
    <pc:docChg chg="custSel addSld delSld modSld">
      <pc:chgData name="Daniel Harrison" userId="301a693d-1ceb-4de8-befe-322916af6327" providerId="ADAL" clId="{D67C6B57-F769-591E-AD64-9A50BEADEEE2}" dt="2026-03-14T02:10:51.885" v="120" actId="2696"/>
      <pc:docMkLst>
        <pc:docMk/>
      </pc:docMkLst>
      <pc:sldChg chg="del mod modShow">
        <pc:chgData name="Daniel Harrison" userId="301a693d-1ceb-4de8-befe-322916af6327" providerId="ADAL" clId="{D67C6B57-F769-591E-AD64-9A50BEADEEE2}" dt="2026-03-14T02:10:51.885" v="120" actId="2696"/>
        <pc:sldMkLst>
          <pc:docMk/>
          <pc:sldMk cId="4185816799" sldId="264"/>
        </pc:sldMkLst>
      </pc:sldChg>
      <pc:sldChg chg="del mod modShow">
        <pc:chgData name="Daniel Harrison" userId="301a693d-1ceb-4de8-befe-322916af6327" providerId="ADAL" clId="{D67C6B57-F769-591E-AD64-9A50BEADEEE2}" dt="2026-03-14T02:10:51.885" v="120" actId="2696"/>
        <pc:sldMkLst>
          <pc:docMk/>
          <pc:sldMk cId="3737063974" sldId="265"/>
        </pc:sldMkLst>
      </pc:sldChg>
      <pc:sldChg chg="addSp modSp new mod modAnim modNotesTx">
        <pc:chgData name="Daniel Harrison" userId="301a693d-1ceb-4de8-befe-322916af6327" providerId="ADAL" clId="{D67C6B57-F769-591E-AD64-9A50BEADEEE2}" dt="2026-03-14T02:10:04.609" v="119" actId="1076"/>
        <pc:sldMkLst>
          <pc:docMk/>
          <pc:sldMk cId="2219939934" sldId="266"/>
        </pc:sldMkLst>
        <pc:spChg chg="mod">
          <ac:chgData name="Daniel Harrison" userId="301a693d-1ceb-4de8-befe-322916af6327" providerId="ADAL" clId="{D67C6B57-F769-591E-AD64-9A50BEADEEE2}" dt="2026-02-23T17:06:38.303" v="113" actId="5793"/>
          <ac:spMkLst>
            <pc:docMk/>
            <pc:sldMk cId="2219939934" sldId="266"/>
            <ac:spMk id="2" creationId="{2C48CEF4-8450-0CE9-6B63-811930F106FE}"/>
          </ac:spMkLst>
        </pc:spChg>
        <pc:spChg chg="add mod">
          <ac:chgData name="Daniel Harrison" userId="301a693d-1ceb-4de8-befe-322916af6327" providerId="ADAL" clId="{D67C6B57-F769-591E-AD64-9A50BEADEEE2}" dt="2026-03-14T02:10:04.609" v="119" actId="1076"/>
          <ac:spMkLst>
            <pc:docMk/>
            <pc:sldMk cId="2219939934" sldId="266"/>
            <ac:spMk id="5" creationId="{424C03BD-7C9D-5847-D357-BFF3DC0F86D0}"/>
          </ac:spMkLst>
        </pc:spChg>
        <pc:picChg chg="add mod">
          <ac:chgData name="Daniel Harrison" userId="301a693d-1ceb-4de8-befe-322916af6327" providerId="ADAL" clId="{D67C6B57-F769-591E-AD64-9A50BEADEEE2}" dt="2026-02-23T17:02:33.127" v="46" actId="167"/>
          <ac:picMkLst>
            <pc:docMk/>
            <pc:sldMk cId="2219939934" sldId="266"/>
            <ac:picMk id="3" creationId="{2D22A582-2CED-4E6D-EB7B-EED021A34E7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4291BB-D04C-164C-8E9F-6ACAA03CD42A}" type="datetimeFigureOut">
              <a:rPr lang="en-US" smtClean="0"/>
              <a:t>3/13/26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260F65-BBC1-904C-85CB-AB19E6A3587A}" type="slidenum">
              <a:rPr lang="en-US" smtClean="0"/>
              <a:t>‹#›</a:t>
            </a:fld>
            <a:endParaRPr lang="en-US"/>
          </a:p>
        </p:txBody>
      </p:sp>
    </p:spTree>
    <p:extLst>
      <p:ext uri="{BB962C8B-B14F-4D97-AF65-F5344CB8AC3E}">
        <p14:creationId xmlns:p14="http://schemas.microsoft.com/office/powerpoint/2010/main" val="1584135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/flowing-electric-waves_1923156_1298559"&gt;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1</a:t>
            </a:fld>
            <a:endParaRPr lang="en-US"/>
          </a:p>
        </p:txBody>
      </p:sp>
    </p:spTree>
    <p:extLst>
      <p:ext uri="{BB962C8B-B14F-4D97-AF65-F5344CB8AC3E}">
        <p14:creationId xmlns:p14="http://schemas.microsoft.com/office/powerpoint/2010/main" val="242661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/electric-blue-bolt_2125506_1343621"&gt;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2</a:t>
            </a:fld>
            <a:endParaRPr lang="en-US"/>
          </a:p>
        </p:txBody>
      </p:sp>
    </p:spTree>
    <p:extLst>
      <p:ext uri="{BB962C8B-B14F-4D97-AF65-F5344CB8AC3E}">
        <p14:creationId xmlns:p14="http://schemas.microsoft.com/office/powerpoint/2010/main" val="1385272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3</a:t>
            </a:fld>
            <a:endParaRPr lang="en-US"/>
          </a:p>
        </p:txBody>
      </p:sp>
    </p:spTree>
    <p:extLst>
      <p:ext uri="{BB962C8B-B14F-4D97-AF65-F5344CB8AC3E}">
        <p14:creationId xmlns:p14="http://schemas.microsoft.com/office/powerpoint/2010/main" val="994606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4</a:t>
            </a:fld>
            <a:endParaRPr lang="en-US"/>
          </a:p>
        </p:txBody>
      </p:sp>
    </p:spTree>
    <p:extLst>
      <p:ext uri="{BB962C8B-B14F-4D97-AF65-F5344CB8AC3E}">
        <p14:creationId xmlns:p14="http://schemas.microsoft.com/office/powerpoint/2010/main" val="918005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/cosmic-lightning-storm_2018348_1345282"&gt;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7</a:t>
            </a:fld>
            <a:endParaRPr lang="en-US"/>
          </a:p>
        </p:txBody>
      </p:sp>
    </p:spTree>
    <p:extLst>
      <p:ext uri="{BB962C8B-B14F-4D97-AF65-F5344CB8AC3E}">
        <p14:creationId xmlns:p14="http://schemas.microsoft.com/office/powerpoint/2010/main" val="3386677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dirty="0"/>
              <a:t>https://youtu.be/fzNk4w2k2h0?si=vlvbknhYf67_f_aC</a:t>
            </a:r>
          </a:p>
          <a:p>
            <a:endParaRPr lang="en-US" dirty="0"/>
          </a:p>
          <a:p>
            <a:br>
              <a:rPr lang="en-US" dirty="0"/>
            </a:br>
            <a:r>
              <a:rPr lang="en-US" sz="1200" b="1" i="0" u="none" strike="noStrike" kern="1200" dirty="0">
                <a:solidFill>
                  <a:schemeClr val="tx1"/>
                </a:solidFill>
                <a:effectLst/>
                <a:latin typeface="+mn-lt"/>
                <a:ea typeface="+mn-ea"/>
                <a:cs typeface="+mn-cs"/>
              </a:rPr>
              <a:t>Sprites, Jets, and Glowing Balls: The Science of Lightning</a:t>
            </a:r>
          </a:p>
          <a:p>
            <a:endParaRPr lang="en-US" sz="1200" b="1"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~3.5min (3:42)</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8</a:t>
            </a:fld>
            <a:endParaRPr lang="en-US"/>
          </a:p>
        </p:txBody>
      </p:sp>
    </p:spTree>
    <p:extLst>
      <p:ext uri="{BB962C8B-B14F-4D97-AF65-F5344CB8AC3E}">
        <p14:creationId xmlns:p14="http://schemas.microsoft.com/office/powerpoint/2010/main" val="1990666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/electric-sky-drama_2191653_1295191"&gt;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9</a:t>
            </a:fld>
            <a:endParaRPr lang="en-US"/>
          </a:p>
        </p:txBody>
      </p:sp>
    </p:spTree>
    <p:extLst>
      <p:ext uri="{BB962C8B-B14F-4D97-AF65-F5344CB8AC3E}">
        <p14:creationId xmlns:p14="http://schemas.microsoft.com/office/powerpoint/2010/main" val="2461961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E3F74-D11D-1A2C-2D58-2306D81CF7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771C60-DF74-FF5C-8F26-DE51978220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7386F88-FA4C-B2F1-66B5-62DD46F4FCC1}"/>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E4ACD168-975D-FC73-4DF7-BC094023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4E62B5-8A9C-6538-4FE0-468C47A9D4D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04597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64220-378D-EA11-B4C3-DCFA340469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718D546-944A-CA1C-6111-B92EA28E2D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DFC55F-C3CC-5C6A-B87C-D624129322F9}"/>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3FF6B2B2-55A3-9A90-F786-CF18687FA1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AB2C0D-1AAB-BBBA-3D68-AD112904967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28297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E1B352-BDAF-6017-80DB-360D3AB5FB1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A999977-7FF3-5970-6B73-70D2207D2C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26EFEF-8772-1BA8-90A0-E01712110A3C}"/>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4F5E18DA-6F9A-C97A-B2C8-E1D3A85649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26F81-A3DD-4F57-4353-3108F3FE489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07857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BE55F-207C-E6E0-B539-51864E771C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01A993-27BA-65D3-3F90-E165437A39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169E1F-E783-0357-9914-96F61673E12E}"/>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0C3218AE-85B4-2843-73CC-BBC7A21469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6029EA-E899-EEAA-CD86-438084F250A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663477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0B0F3-E60F-51D4-D87B-8235E56FA0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0671019-4F6B-2A81-B7C4-6088835517F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709915-9F6B-D156-270F-1A950C537642}"/>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881CCB14-60A4-C416-A01D-E2B7075121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7C1A8A-A2BF-5FD6-5A77-2B08CD5CAE9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4011430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5E2B1-83A0-C453-A498-5554602203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C373A9-25E0-E23B-8D4C-4D895811AA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E13BEB0-4739-FE10-DC97-20237AA1AA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00B2E9-8747-E92A-9485-67D23ABEB406}"/>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6" name="Footer Placeholder 5">
            <a:extLst>
              <a:ext uri="{FF2B5EF4-FFF2-40B4-BE49-F238E27FC236}">
                <a16:creationId xmlns:a16="http://schemas.microsoft.com/office/drawing/2014/main" id="{3F0B9AB3-4F81-2B9B-AD1F-49615855FB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6D9737-4A64-DC7E-1AB1-BBE0981EA257}"/>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561056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4B04C-6E84-E406-8148-0C742F02E8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386E50-87AD-417D-D50E-D1DF30DC38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EF1A8B-EFCF-8134-FB25-2D7A9B99F1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E7679BF-64DC-1A63-C456-5A835DC0A6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F66F7A-F25F-3076-A8F4-6E7F84A2B2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BCB316-D1E3-F58F-E2FA-1664D3D648D0}"/>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8" name="Footer Placeholder 7">
            <a:extLst>
              <a:ext uri="{FF2B5EF4-FFF2-40B4-BE49-F238E27FC236}">
                <a16:creationId xmlns:a16="http://schemas.microsoft.com/office/drawing/2014/main" id="{8D39C4A2-50F2-4EAA-2C68-576948CD2E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86874DE-D138-1450-B879-7C324F2F2D90}"/>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835137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FFD43-5152-BE8E-839E-39072E66C47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CDB801-14ED-C0A8-C9C3-E9E5BBC98DFF}"/>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4" name="Footer Placeholder 3">
            <a:extLst>
              <a:ext uri="{FF2B5EF4-FFF2-40B4-BE49-F238E27FC236}">
                <a16:creationId xmlns:a16="http://schemas.microsoft.com/office/drawing/2014/main" id="{4F28B7B7-4BD1-BECF-4EDB-1D6020E16B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1952AD-13EC-C7BA-BC90-481D57BA15AA}"/>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29134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F758B0-38CF-6A77-D677-287EE34DBC01}"/>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3" name="Footer Placeholder 2">
            <a:extLst>
              <a:ext uri="{FF2B5EF4-FFF2-40B4-BE49-F238E27FC236}">
                <a16:creationId xmlns:a16="http://schemas.microsoft.com/office/drawing/2014/main" id="{683EDCEB-F42F-580E-28AE-E2512A712E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EA4F77-0979-C651-5626-4ECD537A99DB}"/>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00597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529F5-024E-DDB6-D875-21ABAAF0F5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359422-D776-21F4-483C-C98115BE53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5BF7B7-A38A-DB5C-C80F-853F4F265F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3BA683-FCB8-059A-DF2D-349D886499C6}"/>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6" name="Footer Placeholder 5">
            <a:extLst>
              <a:ext uri="{FF2B5EF4-FFF2-40B4-BE49-F238E27FC236}">
                <a16:creationId xmlns:a16="http://schemas.microsoft.com/office/drawing/2014/main" id="{9B260B44-5363-E89C-F887-7FF5AC5FDF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CE67C9-F350-12D4-9AB7-31292DC7967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76909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6E0DA-DFE7-BDA3-CA1E-D647599554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FC9E2E-09F6-F886-C21A-35FD23F5B2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0A8164-3037-1AB5-F33B-AB5BB540DE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83DCEE-6CE2-3DB4-C16A-18A7ACCCCC68}"/>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6" name="Footer Placeholder 5">
            <a:extLst>
              <a:ext uri="{FF2B5EF4-FFF2-40B4-BE49-F238E27FC236}">
                <a16:creationId xmlns:a16="http://schemas.microsoft.com/office/drawing/2014/main" id="{81CFA4C3-DF7E-B466-71E7-920698BD95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2986A0-801B-B4AE-8EC3-D3FDDD9F9C3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920332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674524-7207-6C43-8BAF-6182F984A7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4A267D-F48C-43E6-643F-034396AA77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72A127-0B0F-AD7A-B896-F8A50BDBD4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C7B8D4F5-6FFA-0676-4EF4-AD1DD720C3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CBEB337-CD04-0384-F3B5-1E9A9EA260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AE81E9C-1817-1F47-A2FA-1C5C9C770D91}" type="slidenum">
              <a:rPr lang="en-US" smtClean="0"/>
              <a:t>‹#›</a:t>
            </a:fld>
            <a:endParaRPr lang="en-US"/>
          </a:p>
        </p:txBody>
      </p:sp>
    </p:spTree>
    <p:extLst>
      <p:ext uri="{BB962C8B-B14F-4D97-AF65-F5344CB8AC3E}">
        <p14:creationId xmlns:p14="http://schemas.microsoft.com/office/powerpoint/2010/main" val="1826675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video" Target="https://www.youtube.com/embed/fzNk4w2k2h0?feature=oembed" TargetMode="Externa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10" name="Rectangle 4109">
            <a:extLst>
              <a:ext uri="{FF2B5EF4-FFF2-40B4-BE49-F238E27FC236}">
                <a16:creationId xmlns:a16="http://schemas.microsoft.com/office/drawing/2014/main" id="{0E91F5CA-B392-444C-88E3-BF5BAAEBDE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2" name="Rectangle 4111">
            <a:extLst>
              <a:ext uri="{FF2B5EF4-FFF2-40B4-BE49-F238E27FC236}">
                <a16:creationId xmlns:a16="http://schemas.microsoft.com/office/drawing/2014/main" id="{0459807F-B6FA-44D3-9A53-C55B6B5688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80681"/>
            <a:ext cx="12192000" cy="277731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87A902-CC53-C9B3-5972-F975D5BCE05E}"/>
              </a:ext>
            </a:extLst>
          </p:cNvPr>
          <p:cNvSpPr>
            <a:spLocks noGrp="1"/>
          </p:cNvSpPr>
          <p:nvPr>
            <p:ph type="ctrTitle"/>
          </p:nvPr>
        </p:nvSpPr>
        <p:spPr>
          <a:xfrm>
            <a:off x="1255059" y="5493945"/>
            <a:ext cx="9681882" cy="1233192"/>
          </a:xfrm>
        </p:spPr>
        <p:txBody>
          <a:bodyPr anchor="b">
            <a:normAutofit fontScale="90000"/>
          </a:bodyPr>
          <a:lstStyle/>
          <a:p>
            <a:r>
              <a:rPr lang="en-US" sz="4800" dirty="0">
                <a:solidFill>
                  <a:schemeClr val="tx1">
                    <a:lumMod val="85000"/>
                    <a:lumOff val="15000"/>
                  </a:schemeClr>
                </a:solidFill>
              </a:rPr>
              <a:t>Current and Ohm’s Law</a:t>
            </a:r>
            <a:br>
              <a:rPr lang="en-US" sz="3600" dirty="0">
                <a:solidFill>
                  <a:schemeClr val="tx1">
                    <a:lumMod val="85000"/>
                    <a:lumOff val="15000"/>
                  </a:schemeClr>
                </a:solidFill>
              </a:rPr>
            </a:br>
            <a:endParaRPr lang="en-US" sz="3600" dirty="0">
              <a:solidFill>
                <a:schemeClr val="tx1">
                  <a:lumMod val="85000"/>
                  <a:lumOff val="15000"/>
                </a:schemeClr>
              </a:solidFill>
            </a:endParaRPr>
          </a:p>
        </p:txBody>
      </p:sp>
      <p:pic>
        <p:nvPicPr>
          <p:cNvPr id="1028" name="Picture 4" descr="Powerful streams of energy pulse and flow in mesmerizing waves, combining electric blue and fierce red colors against a dark backdrop. The luminescent currents weave and intertwine like ribbons of light, creating a dynamic display of technological beauty. Bright sparks and glowing highlights punctuate the flowing patterns, while subtle yellow accents add warmth to this stunning display of digital energy in motion.">
            <a:extLst>
              <a:ext uri="{FF2B5EF4-FFF2-40B4-BE49-F238E27FC236}">
                <a16:creationId xmlns:a16="http://schemas.microsoft.com/office/drawing/2014/main" id="{34330960-CF49-43B5-2047-6D6C0C0B4E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459" b="12206"/>
          <a:stretch/>
        </p:blipFill>
        <p:spPr bwMode="auto">
          <a:xfrm>
            <a:off x="20" y="10"/>
            <a:ext cx="12191979" cy="5886523"/>
          </a:xfrm>
          <a:custGeom>
            <a:avLst/>
            <a:gdLst/>
            <a:ahLst/>
            <a:cxnLst/>
            <a:rect l="l" t="t" r="r" b="b"/>
            <a:pathLst>
              <a:path w="12191999" h="5886533">
                <a:moveTo>
                  <a:pt x="4721173" y="4907914"/>
                </a:moveTo>
                <a:lnTo>
                  <a:pt x="4722109" y="4908125"/>
                </a:lnTo>
                <a:cubicBezTo>
                  <a:pt x="4721143" y="4908767"/>
                  <a:pt x="4718263" y="4909373"/>
                  <a:pt x="4717199" y="4909396"/>
                </a:cubicBezTo>
                <a:close/>
                <a:moveTo>
                  <a:pt x="0" y="0"/>
                </a:moveTo>
                <a:lnTo>
                  <a:pt x="12191999" y="0"/>
                </a:lnTo>
                <a:lnTo>
                  <a:pt x="12191999" y="5751311"/>
                </a:lnTo>
                <a:lnTo>
                  <a:pt x="12140860" y="5770509"/>
                </a:lnTo>
                <a:cubicBezTo>
                  <a:pt x="12126656" y="5772723"/>
                  <a:pt x="12093589" y="5827925"/>
                  <a:pt x="12080161" y="5826358"/>
                </a:cubicBezTo>
                <a:cubicBezTo>
                  <a:pt x="11978188" y="5850511"/>
                  <a:pt x="11967361" y="5873564"/>
                  <a:pt x="11917885" y="5861578"/>
                </a:cubicBezTo>
                <a:cubicBezTo>
                  <a:pt x="11872779" y="5859863"/>
                  <a:pt x="11928861" y="5896778"/>
                  <a:pt x="11894610" y="5883738"/>
                </a:cubicBezTo>
                <a:cubicBezTo>
                  <a:pt x="11860359" y="5870698"/>
                  <a:pt x="11736091" y="5807232"/>
                  <a:pt x="11712379" y="5783337"/>
                </a:cubicBezTo>
                <a:cubicBezTo>
                  <a:pt x="11688667" y="5759442"/>
                  <a:pt x="11627912" y="5782933"/>
                  <a:pt x="11585366" y="5740371"/>
                </a:cubicBezTo>
                <a:lnTo>
                  <a:pt x="11516470" y="5663679"/>
                </a:lnTo>
                <a:cubicBezTo>
                  <a:pt x="11468274" y="5661847"/>
                  <a:pt x="11507335" y="5626593"/>
                  <a:pt x="11462692" y="5610127"/>
                </a:cubicBezTo>
                <a:cubicBezTo>
                  <a:pt x="11417567" y="5608500"/>
                  <a:pt x="11408021" y="5556613"/>
                  <a:pt x="11369712" y="5548654"/>
                </a:cubicBezTo>
                <a:cubicBezTo>
                  <a:pt x="11354317" y="5554704"/>
                  <a:pt x="11288328" y="5499810"/>
                  <a:pt x="11273969" y="5488986"/>
                </a:cubicBezTo>
                <a:cubicBezTo>
                  <a:pt x="11231913" y="5490378"/>
                  <a:pt x="11221973" y="5480544"/>
                  <a:pt x="11195084" y="5467967"/>
                </a:cubicBezTo>
                <a:cubicBezTo>
                  <a:pt x="11164086" y="5497749"/>
                  <a:pt x="11171649" y="5471790"/>
                  <a:pt x="11143408" y="5468614"/>
                </a:cubicBezTo>
                <a:cubicBezTo>
                  <a:pt x="11125906" y="5464975"/>
                  <a:pt x="11102603" y="5460835"/>
                  <a:pt x="11085935" y="5459365"/>
                </a:cubicBezTo>
                <a:cubicBezTo>
                  <a:pt x="11057493" y="5459661"/>
                  <a:pt x="11029906" y="5441496"/>
                  <a:pt x="11030953" y="5456484"/>
                </a:cubicBezTo>
                <a:cubicBezTo>
                  <a:pt x="11007784" y="5459001"/>
                  <a:pt x="10982005" y="5463178"/>
                  <a:pt x="10951060" y="5461240"/>
                </a:cubicBezTo>
                <a:cubicBezTo>
                  <a:pt x="10885365" y="5424406"/>
                  <a:pt x="10915288" y="5460968"/>
                  <a:pt x="10857721" y="5448157"/>
                </a:cubicBezTo>
                <a:cubicBezTo>
                  <a:pt x="10806646" y="5435790"/>
                  <a:pt x="10707075" y="5402712"/>
                  <a:pt x="10644616" y="5387039"/>
                </a:cubicBezTo>
                <a:cubicBezTo>
                  <a:pt x="10616446" y="5382224"/>
                  <a:pt x="10558603" y="5371613"/>
                  <a:pt x="10519277" y="5366793"/>
                </a:cubicBezTo>
                <a:cubicBezTo>
                  <a:pt x="10495461" y="5368312"/>
                  <a:pt x="10473830" y="5354868"/>
                  <a:pt x="10445981" y="5364735"/>
                </a:cubicBezTo>
                <a:cubicBezTo>
                  <a:pt x="10436536" y="5368773"/>
                  <a:pt x="10409281" y="5367966"/>
                  <a:pt x="10383865" y="5360888"/>
                </a:cubicBezTo>
                <a:cubicBezTo>
                  <a:pt x="10374827" y="5369095"/>
                  <a:pt x="10347864" y="5360432"/>
                  <a:pt x="10336852" y="5360277"/>
                </a:cubicBezTo>
                <a:cubicBezTo>
                  <a:pt x="10323586" y="5366987"/>
                  <a:pt x="10274741" y="5357921"/>
                  <a:pt x="10261098" y="5350526"/>
                </a:cubicBezTo>
                <a:lnTo>
                  <a:pt x="10126497" y="5339011"/>
                </a:lnTo>
                <a:lnTo>
                  <a:pt x="10082166" y="5336916"/>
                </a:lnTo>
                <a:cubicBezTo>
                  <a:pt x="10074567" y="5338985"/>
                  <a:pt x="10046860" y="5337657"/>
                  <a:pt x="10039237" y="5338580"/>
                </a:cubicBezTo>
                <a:cubicBezTo>
                  <a:pt x="9998458" y="5328479"/>
                  <a:pt x="9984394" y="5327989"/>
                  <a:pt x="9960016" y="5323065"/>
                </a:cubicBezTo>
                <a:cubicBezTo>
                  <a:pt x="9918980" y="5322923"/>
                  <a:pt x="9888741" y="5326122"/>
                  <a:pt x="9847789" y="5316297"/>
                </a:cubicBezTo>
                <a:lnTo>
                  <a:pt x="9728306" y="5296090"/>
                </a:lnTo>
                <a:cubicBezTo>
                  <a:pt x="9675056" y="5305676"/>
                  <a:pt x="9602035" y="5297282"/>
                  <a:pt x="9584504" y="5284670"/>
                </a:cubicBezTo>
                <a:cubicBezTo>
                  <a:pt x="9518952" y="5270394"/>
                  <a:pt x="9415429" y="5244268"/>
                  <a:pt x="9343049" y="5238968"/>
                </a:cubicBezTo>
                <a:lnTo>
                  <a:pt x="9231367" y="5187063"/>
                </a:lnTo>
                <a:lnTo>
                  <a:pt x="9194807" y="5176984"/>
                </a:lnTo>
                <a:lnTo>
                  <a:pt x="9189243" y="5167745"/>
                </a:lnTo>
                <a:lnTo>
                  <a:pt x="9151229" y="5156543"/>
                </a:lnTo>
                <a:lnTo>
                  <a:pt x="9150207" y="5157608"/>
                </a:lnTo>
                <a:cubicBezTo>
                  <a:pt x="9147045" y="5159739"/>
                  <a:pt x="9143081" y="5160831"/>
                  <a:pt x="9137315" y="5159777"/>
                </a:cubicBezTo>
                <a:cubicBezTo>
                  <a:pt x="9138862" y="5179261"/>
                  <a:pt x="9130952" y="5165972"/>
                  <a:pt x="9113809" y="5161143"/>
                </a:cubicBezTo>
                <a:cubicBezTo>
                  <a:pt x="9112388" y="5190326"/>
                  <a:pt x="9068114" y="5155892"/>
                  <a:pt x="9053450" y="5169457"/>
                </a:cubicBezTo>
                <a:lnTo>
                  <a:pt x="9005483" y="5166172"/>
                </a:lnTo>
                <a:lnTo>
                  <a:pt x="9005198" y="5166412"/>
                </a:lnTo>
                <a:cubicBezTo>
                  <a:pt x="9003143" y="5166632"/>
                  <a:pt x="9000324" y="5166304"/>
                  <a:pt x="8996229" y="5165201"/>
                </a:cubicBezTo>
                <a:lnTo>
                  <a:pt x="8990391" y="5163140"/>
                </a:lnTo>
                <a:lnTo>
                  <a:pt x="8974334" y="5159914"/>
                </a:lnTo>
                <a:lnTo>
                  <a:pt x="8968008" y="5160614"/>
                </a:lnTo>
                <a:lnTo>
                  <a:pt x="8963045" y="5162839"/>
                </a:lnTo>
                <a:cubicBezTo>
                  <a:pt x="8954690" y="5154888"/>
                  <a:pt x="8955517" y="5145940"/>
                  <a:pt x="8928985" y="5166027"/>
                </a:cubicBezTo>
                <a:cubicBezTo>
                  <a:pt x="8898031" y="5165007"/>
                  <a:pt x="8789300" y="5150352"/>
                  <a:pt x="8752441" y="5146795"/>
                </a:cubicBezTo>
                <a:cubicBezTo>
                  <a:pt x="8719819" y="5136075"/>
                  <a:pt x="8748194" y="5149736"/>
                  <a:pt x="8707844" y="5144694"/>
                </a:cubicBezTo>
                <a:cubicBezTo>
                  <a:pt x="8671606" y="5125159"/>
                  <a:pt x="8639142" y="5141599"/>
                  <a:pt x="8596068" y="5136122"/>
                </a:cubicBezTo>
                <a:lnTo>
                  <a:pt x="8525227" y="5150964"/>
                </a:lnTo>
                <a:lnTo>
                  <a:pt x="8510980" y="5145049"/>
                </a:lnTo>
                <a:lnTo>
                  <a:pt x="8506164" y="5142048"/>
                </a:lnTo>
                <a:cubicBezTo>
                  <a:pt x="8502646" y="5140271"/>
                  <a:pt x="8500045" y="5139460"/>
                  <a:pt x="8497965" y="5139310"/>
                </a:cubicBezTo>
                <a:lnTo>
                  <a:pt x="8497591" y="5139489"/>
                </a:lnTo>
                <a:lnTo>
                  <a:pt x="8490246" y="5136439"/>
                </a:lnTo>
                <a:lnTo>
                  <a:pt x="8367179" y="5122397"/>
                </a:lnTo>
                <a:cubicBezTo>
                  <a:pt x="8362021" y="5120372"/>
                  <a:pt x="8357730" y="5120720"/>
                  <a:pt x="8353796" y="5122203"/>
                </a:cubicBezTo>
                <a:lnTo>
                  <a:pt x="8352369" y="5123043"/>
                </a:lnTo>
                <a:lnTo>
                  <a:pt x="8320101" y="5105625"/>
                </a:lnTo>
                <a:lnTo>
                  <a:pt x="8314429" y="5105299"/>
                </a:lnTo>
                <a:lnTo>
                  <a:pt x="8295170" y="5091404"/>
                </a:lnTo>
                <a:lnTo>
                  <a:pt x="8284273" y="5085581"/>
                </a:lnTo>
                <a:lnTo>
                  <a:pt x="8283146" y="5081138"/>
                </a:lnTo>
                <a:cubicBezTo>
                  <a:pt x="8280842" y="5077893"/>
                  <a:pt x="8276148" y="5075245"/>
                  <a:pt x="8266072" y="5073963"/>
                </a:cubicBezTo>
                <a:lnTo>
                  <a:pt x="8263373" y="5074193"/>
                </a:lnTo>
                <a:lnTo>
                  <a:pt x="8252030" y="5064350"/>
                </a:lnTo>
                <a:cubicBezTo>
                  <a:pt x="8248856" y="5060500"/>
                  <a:pt x="8246644" y="5056218"/>
                  <a:pt x="8245831" y="5051358"/>
                </a:cubicBezTo>
                <a:cubicBezTo>
                  <a:pt x="8181824" y="5054265"/>
                  <a:pt x="8147127" y="5020143"/>
                  <a:pt x="8090268" y="5005197"/>
                </a:cubicBezTo>
                <a:cubicBezTo>
                  <a:pt x="8025464" y="4982055"/>
                  <a:pt x="7967067" y="4960819"/>
                  <a:pt x="7905404" y="4963224"/>
                </a:cubicBezTo>
                <a:cubicBezTo>
                  <a:pt x="7835116" y="4948312"/>
                  <a:pt x="7780962" y="4946081"/>
                  <a:pt x="7718741" y="4937509"/>
                </a:cubicBezTo>
                <a:lnTo>
                  <a:pt x="7614343" y="4940980"/>
                </a:lnTo>
                <a:lnTo>
                  <a:pt x="7527539" y="4935152"/>
                </a:lnTo>
                <a:lnTo>
                  <a:pt x="7519567" y="4932599"/>
                </a:lnTo>
                <a:cubicBezTo>
                  <a:pt x="7513989" y="4931260"/>
                  <a:pt x="7510169" y="4930910"/>
                  <a:pt x="7507408" y="4931264"/>
                </a:cubicBezTo>
                <a:lnTo>
                  <a:pt x="7507036" y="4931591"/>
                </a:lnTo>
                <a:lnTo>
                  <a:pt x="7495791" y="4929639"/>
                </a:lnTo>
                <a:cubicBezTo>
                  <a:pt x="7476982" y="4925521"/>
                  <a:pt x="7422524" y="4942937"/>
                  <a:pt x="7405387" y="4937744"/>
                </a:cubicBezTo>
                <a:cubicBezTo>
                  <a:pt x="7374785" y="4940694"/>
                  <a:pt x="7333986" y="4941799"/>
                  <a:pt x="7312176" y="4947339"/>
                </a:cubicBezTo>
                <a:lnTo>
                  <a:pt x="7310849" y="4948781"/>
                </a:lnTo>
                <a:lnTo>
                  <a:pt x="7218556" y="4923532"/>
                </a:lnTo>
                <a:lnTo>
                  <a:pt x="7201098" y="4918982"/>
                </a:lnTo>
                <a:lnTo>
                  <a:pt x="7197000" y="4913624"/>
                </a:lnTo>
                <a:cubicBezTo>
                  <a:pt x="7192108" y="4910101"/>
                  <a:pt x="7184502" y="4907962"/>
                  <a:pt x="7170804" y="4908976"/>
                </a:cubicBezTo>
                <a:lnTo>
                  <a:pt x="7096984" y="4896748"/>
                </a:lnTo>
                <a:cubicBezTo>
                  <a:pt x="7061144" y="4895770"/>
                  <a:pt x="7050185" y="4894793"/>
                  <a:pt x="7018492" y="4897122"/>
                </a:cubicBezTo>
                <a:cubicBezTo>
                  <a:pt x="6937524" y="4886184"/>
                  <a:pt x="6943641" y="4862018"/>
                  <a:pt x="6904142" y="4867616"/>
                </a:cubicBezTo>
                <a:cubicBezTo>
                  <a:pt x="6871918" y="4872824"/>
                  <a:pt x="6787985" y="4853750"/>
                  <a:pt x="6708218" y="4839661"/>
                </a:cubicBezTo>
                <a:cubicBezTo>
                  <a:pt x="6649102" y="4830206"/>
                  <a:pt x="6628102" y="4816105"/>
                  <a:pt x="6549451" y="4810885"/>
                </a:cubicBezTo>
                <a:cubicBezTo>
                  <a:pt x="6472150" y="4766795"/>
                  <a:pt x="6409692" y="4790518"/>
                  <a:pt x="6317556" y="4764085"/>
                </a:cubicBezTo>
                <a:cubicBezTo>
                  <a:pt x="6297547" y="4748563"/>
                  <a:pt x="6209288" y="4765756"/>
                  <a:pt x="6168670" y="4761998"/>
                </a:cubicBezTo>
                <a:cubicBezTo>
                  <a:pt x="6128052" y="4758240"/>
                  <a:pt x="6090536" y="4744692"/>
                  <a:pt x="6073844" y="4741536"/>
                </a:cubicBezTo>
                <a:lnTo>
                  <a:pt x="6068526" y="4743073"/>
                </a:lnTo>
                <a:lnTo>
                  <a:pt x="6048634" y="4742390"/>
                </a:lnTo>
                <a:lnTo>
                  <a:pt x="6041279" y="4750739"/>
                </a:lnTo>
                <a:lnTo>
                  <a:pt x="6010088" y="4755832"/>
                </a:lnTo>
                <a:cubicBezTo>
                  <a:pt x="5998677" y="4756419"/>
                  <a:pt x="5970124" y="4755506"/>
                  <a:pt x="5957373" y="4752188"/>
                </a:cubicBezTo>
                <a:lnTo>
                  <a:pt x="5758915" y="4736496"/>
                </a:lnTo>
                <a:lnTo>
                  <a:pt x="5626957" y="4735473"/>
                </a:lnTo>
                <a:lnTo>
                  <a:pt x="5470902" y="4749493"/>
                </a:lnTo>
                <a:cubicBezTo>
                  <a:pt x="5478131" y="4762521"/>
                  <a:pt x="5439006" y="4748455"/>
                  <a:pt x="5432757" y="4760746"/>
                </a:cubicBezTo>
                <a:cubicBezTo>
                  <a:pt x="5429365" y="4770778"/>
                  <a:pt x="5391824" y="4775462"/>
                  <a:pt x="5381664" y="4778448"/>
                </a:cubicBezTo>
                <a:lnTo>
                  <a:pt x="5261760" y="4798865"/>
                </a:lnTo>
                <a:cubicBezTo>
                  <a:pt x="5251595" y="4799049"/>
                  <a:pt x="5230547" y="4807359"/>
                  <a:pt x="5222959" y="4809989"/>
                </a:cubicBezTo>
                <a:lnTo>
                  <a:pt x="5174657" y="4812979"/>
                </a:lnTo>
                <a:lnTo>
                  <a:pt x="5156551" y="4820202"/>
                </a:lnTo>
                <a:lnTo>
                  <a:pt x="5142595" y="4823602"/>
                </a:lnTo>
                <a:lnTo>
                  <a:pt x="5139593" y="4825703"/>
                </a:lnTo>
                <a:cubicBezTo>
                  <a:pt x="5133873" y="4829743"/>
                  <a:pt x="5128076" y="4833554"/>
                  <a:pt x="5121656" y="4836556"/>
                </a:cubicBezTo>
                <a:cubicBezTo>
                  <a:pt x="5108317" y="4807937"/>
                  <a:pt x="5064853" y="4857373"/>
                  <a:pt x="5065787" y="4829985"/>
                </a:cubicBezTo>
                <a:cubicBezTo>
                  <a:pt x="5028193" y="4841501"/>
                  <a:pt x="5038944" y="4812412"/>
                  <a:pt x="5011510" y="4846366"/>
                </a:cubicBezTo>
                <a:cubicBezTo>
                  <a:pt x="4937023" y="4845983"/>
                  <a:pt x="4916353" y="4832976"/>
                  <a:pt x="4840437" y="4870383"/>
                </a:cubicBezTo>
                <a:cubicBezTo>
                  <a:pt x="4806739" y="4887025"/>
                  <a:pt x="4784106" y="4898171"/>
                  <a:pt x="4762444" y="4898151"/>
                </a:cubicBezTo>
                <a:cubicBezTo>
                  <a:pt x="4741323" y="4902652"/>
                  <a:pt x="4729481" y="4905474"/>
                  <a:pt x="4723182" y="4907166"/>
                </a:cubicBezTo>
                <a:lnTo>
                  <a:pt x="4721173" y="4907914"/>
                </a:lnTo>
                <a:lnTo>
                  <a:pt x="4715524" y="4906639"/>
                </a:lnTo>
                <a:cubicBezTo>
                  <a:pt x="4680148" y="4913595"/>
                  <a:pt x="4524744" y="4914403"/>
                  <a:pt x="4515810" y="4916541"/>
                </a:cubicBezTo>
                <a:cubicBezTo>
                  <a:pt x="4457819" y="4929653"/>
                  <a:pt x="4462659" y="4930394"/>
                  <a:pt x="4428539" y="4927192"/>
                </a:cubicBezTo>
                <a:cubicBezTo>
                  <a:pt x="4423303" y="4923821"/>
                  <a:pt x="4368974" y="4930115"/>
                  <a:pt x="4362872" y="4928538"/>
                </a:cubicBezTo>
                <a:lnTo>
                  <a:pt x="4316962" y="4921923"/>
                </a:lnTo>
                <a:lnTo>
                  <a:pt x="4315106" y="4923264"/>
                </a:lnTo>
                <a:cubicBezTo>
                  <a:pt x="4306123" y="4926635"/>
                  <a:pt x="4299993" y="4926634"/>
                  <a:pt x="4295140" y="4925143"/>
                </a:cubicBezTo>
                <a:lnTo>
                  <a:pt x="4290059" y="4922226"/>
                </a:lnTo>
                <a:lnTo>
                  <a:pt x="4276138" y="4922472"/>
                </a:lnTo>
                <a:lnTo>
                  <a:pt x="4248113" y="4920148"/>
                </a:lnTo>
                <a:lnTo>
                  <a:pt x="4202046" y="4922943"/>
                </a:lnTo>
                <a:cubicBezTo>
                  <a:pt x="4201945" y="4923363"/>
                  <a:pt x="4201842" y="4923782"/>
                  <a:pt x="4201741" y="4924202"/>
                </a:cubicBezTo>
                <a:cubicBezTo>
                  <a:pt x="4200116" y="4927039"/>
                  <a:pt x="4197140" y="4929158"/>
                  <a:pt x="4191245" y="4929836"/>
                </a:cubicBezTo>
                <a:cubicBezTo>
                  <a:pt x="4204212" y="4947125"/>
                  <a:pt x="4161274" y="4945230"/>
                  <a:pt x="4142742" y="4945701"/>
                </a:cubicBezTo>
                <a:cubicBezTo>
                  <a:pt x="4124717" y="4952767"/>
                  <a:pt x="4099099" y="4966347"/>
                  <a:pt x="4083094" y="4972234"/>
                </a:cubicBezTo>
                <a:lnTo>
                  <a:pt x="4074543" y="4973069"/>
                </a:lnTo>
                <a:cubicBezTo>
                  <a:pt x="4074504" y="4973170"/>
                  <a:pt x="4074463" y="4973269"/>
                  <a:pt x="4074424" y="4973368"/>
                </a:cubicBezTo>
                <a:cubicBezTo>
                  <a:pt x="4072678" y="4974152"/>
                  <a:pt x="4069906" y="4974653"/>
                  <a:pt x="4065507" y="4974812"/>
                </a:cubicBezTo>
                <a:lnTo>
                  <a:pt x="4058951" y="4974594"/>
                </a:lnTo>
                <a:lnTo>
                  <a:pt x="4042361" y="4976215"/>
                </a:lnTo>
                <a:lnTo>
                  <a:pt x="4036993" y="4978649"/>
                </a:lnTo>
                <a:lnTo>
                  <a:pt x="4035360" y="4982316"/>
                </a:lnTo>
                <a:lnTo>
                  <a:pt x="4033775" y="4982081"/>
                </a:lnTo>
                <a:cubicBezTo>
                  <a:pt x="4021424" y="4977217"/>
                  <a:pt x="4016874" y="4968841"/>
                  <a:pt x="4004535" y="4994649"/>
                </a:cubicBezTo>
                <a:cubicBezTo>
                  <a:pt x="3976667" y="4987584"/>
                  <a:pt x="3972977" y="5002913"/>
                  <a:pt x="3936843" y="5012106"/>
                </a:cubicBezTo>
                <a:cubicBezTo>
                  <a:pt x="3920506" y="5004382"/>
                  <a:pt x="3908535" y="5009071"/>
                  <a:pt x="3897272" y="5017761"/>
                </a:cubicBezTo>
                <a:cubicBezTo>
                  <a:pt x="3861092" y="5017265"/>
                  <a:pt x="3829628" y="5031135"/>
                  <a:pt x="3789757" y="5037999"/>
                </a:cubicBezTo>
                <a:cubicBezTo>
                  <a:pt x="3741007" y="5052705"/>
                  <a:pt x="3725129" y="5054682"/>
                  <a:pt x="3682510" y="5061922"/>
                </a:cubicBezTo>
                <a:lnTo>
                  <a:pt x="3610032" y="5094193"/>
                </a:lnTo>
                <a:lnTo>
                  <a:pt x="3603852" y="5092831"/>
                </a:lnTo>
                <a:cubicBezTo>
                  <a:pt x="3599580" y="5092212"/>
                  <a:pt x="3596726" y="5092212"/>
                  <a:pt x="3594733" y="5092667"/>
                </a:cubicBezTo>
                <a:lnTo>
                  <a:pt x="3594498" y="5092936"/>
                </a:lnTo>
                <a:lnTo>
                  <a:pt x="3585975" y="5092246"/>
                </a:lnTo>
                <a:cubicBezTo>
                  <a:pt x="3571623" y="5090455"/>
                  <a:pt x="3549389" y="5104654"/>
                  <a:pt x="3536132" y="5101945"/>
                </a:cubicBezTo>
                <a:cubicBezTo>
                  <a:pt x="3513940" y="5106241"/>
                  <a:pt x="3488622" y="5099976"/>
                  <a:pt x="3473220" y="5105606"/>
                </a:cubicBezTo>
                <a:lnTo>
                  <a:pt x="3400725" y="5117654"/>
                </a:lnTo>
                <a:lnTo>
                  <a:pt x="3375935" y="5106247"/>
                </a:lnTo>
                <a:lnTo>
                  <a:pt x="3348219" y="5109860"/>
                </a:lnTo>
                <a:cubicBezTo>
                  <a:pt x="3337206" y="5110533"/>
                  <a:pt x="3327054" y="5111295"/>
                  <a:pt x="3319639" y="5114795"/>
                </a:cubicBezTo>
                <a:lnTo>
                  <a:pt x="3248529" y="5133347"/>
                </a:lnTo>
                <a:lnTo>
                  <a:pt x="3210308" y="5119794"/>
                </a:lnTo>
                <a:cubicBezTo>
                  <a:pt x="3206088" y="5117870"/>
                  <a:pt x="3200152" y="5117326"/>
                  <a:pt x="3190375" y="5119915"/>
                </a:cubicBezTo>
                <a:lnTo>
                  <a:pt x="3188145" y="5121096"/>
                </a:lnTo>
                <a:cubicBezTo>
                  <a:pt x="3182625" y="5119116"/>
                  <a:pt x="3141856" y="5121682"/>
                  <a:pt x="3108596" y="5122416"/>
                </a:cubicBezTo>
                <a:cubicBezTo>
                  <a:pt x="3055968" y="5124842"/>
                  <a:pt x="3048940" y="5117475"/>
                  <a:pt x="2988584" y="5125502"/>
                </a:cubicBezTo>
                <a:cubicBezTo>
                  <a:pt x="2928853" y="5129690"/>
                  <a:pt x="2917951" y="5124649"/>
                  <a:pt x="2876540" y="5133019"/>
                </a:cubicBezTo>
                <a:lnTo>
                  <a:pt x="2626864" y="5133771"/>
                </a:lnTo>
                <a:cubicBezTo>
                  <a:pt x="2562348" y="5111858"/>
                  <a:pt x="2563422" y="5142456"/>
                  <a:pt x="2491422" y="5135486"/>
                </a:cubicBezTo>
                <a:cubicBezTo>
                  <a:pt x="2433091" y="5200962"/>
                  <a:pt x="2455709" y="5160483"/>
                  <a:pt x="2415617" y="5168715"/>
                </a:cubicBezTo>
                <a:lnTo>
                  <a:pt x="2290098" y="5166151"/>
                </a:lnTo>
                <a:cubicBezTo>
                  <a:pt x="2257057" y="5152522"/>
                  <a:pt x="2202458" y="5187690"/>
                  <a:pt x="2161714" y="5169302"/>
                </a:cubicBezTo>
                <a:cubicBezTo>
                  <a:pt x="2122714" y="5172302"/>
                  <a:pt x="2080450" y="5180350"/>
                  <a:pt x="2056089" y="5184144"/>
                </a:cubicBezTo>
                <a:cubicBezTo>
                  <a:pt x="2019828" y="5191108"/>
                  <a:pt x="1978839" y="5203797"/>
                  <a:pt x="1944153" y="5211084"/>
                </a:cubicBezTo>
                <a:cubicBezTo>
                  <a:pt x="1925867" y="5199079"/>
                  <a:pt x="1896027" y="5224183"/>
                  <a:pt x="1847968" y="5227868"/>
                </a:cubicBezTo>
                <a:cubicBezTo>
                  <a:pt x="1827977" y="5213971"/>
                  <a:pt x="1815570" y="5230544"/>
                  <a:pt x="1777083" y="5212267"/>
                </a:cubicBezTo>
                <a:cubicBezTo>
                  <a:pt x="1775439" y="5214216"/>
                  <a:pt x="1773397" y="5216035"/>
                  <a:pt x="1771025" y="5217668"/>
                </a:cubicBezTo>
                <a:cubicBezTo>
                  <a:pt x="1757251" y="5227146"/>
                  <a:pt x="1735528" y="5228402"/>
                  <a:pt x="1722509" y="5220470"/>
                </a:cubicBezTo>
                <a:cubicBezTo>
                  <a:pt x="1691779" y="5208440"/>
                  <a:pt x="1662321" y="5203305"/>
                  <a:pt x="1633941" y="5200774"/>
                </a:cubicBezTo>
                <a:lnTo>
                  <a:pt x="1586145" y="5210184"/>
                </a:lnTo>
                <a:cubicBezTo>
                  <a:pt x="1567948" y="5215416"/>
                  <a:pt x="1545900" y="5226363"/>
                  <a:pt x="1524748" y="5232173"/>
                </a:cubicBezTo>
                <a:cubicBezTo>
                  <a:pt x="1502586" y="5235395"/>
                  <a:pt x="1478013" y="5230993"/>
                  <a:pt x="1459242" y="5245044"/>
                </a:cubicBezTo>
                <a:cubicBezTo>
                  <a:pt x="1421474" y="5260197"/>
                  <a:pt x="1374524" y="5244220"/>
                  <a:pt x="1349457" y="5280705"/>
                </a:cubicBezTo>
                <a:cubicBezTo>
                  <a:pt x="1273276" y="5302389"/>
                  <a:pt x="1121512" y="5336260"/>
                  <a:pt x="1009212" y="5361227"/>
                </a:cubicBezTo>
                <a:cubicBezTo>
                  <a:pt x="939016" y="5373529"/>
                  <a:pt x="866895" y="5370149"/>
                  <a:pt x="808572" y="5377024"/>
                </a:cubicBezTo>
                <a:cubicBezTo>
                  <a:pt x="802823" y="5374184"/>
                  <a:pt x="726016" y="5397963"/>
                  <a:pt x="719549" y="5396991"/>
                </a:cubicBezTo>
                <a:lnTo>
                  <a:pt x="698795" y="5397657"/>
                </a:lnTo>
                <a:cubicBezTo>
                  <a:pt x="689833" y="5401894"/>
                  <a:pt x="683492" y="5402495"/>
                  <a:pt x="678327" y="5401487"/>
                </a:cubicBezTo>
                <a:lnTo>
                  <a:pt x="672784" y="5399085"/>
                </a:lnTo>
                <a:lnTo>
                  <a:pt x="658406" y="5400696"/>
                </a:lnTo>
                <a:lnTo>
                  <a:pt x="629185" y="5401132"/>
                </a:lnTo>
                <a:lnTo>
                  <a:pt x="624558" y="5403782"/>
                </a:lnTo>
                <a:lnTo>
                  <a:pt x="581798" y="5408438"/>
                </a:lnTo>
                <a:cubicBezTo>
                  <a:pt x="581736" y="5408865"/>
                  <a:pt x="581671" y="5409294"/>
                  <a:pt x="581608" y="5409722"/>
                </a:cubicBezTo>
                <a:cubicBezTo>
                  <a:pt x="580204" y="5412704"/>
                  <a:pt x="577331" y="5415106"/>
                  <a:pt x="571299" y="5416358"/>
                </a:cubicBezTo>
                <a:cubicBezTo>
                  <a:pt x="551623" y="5426267"/>
                  <a:pt x="484499" y="5459654"/>
                  <a:pt x="463549" y="5469173"/>
                </a:cubicBezTo>
                <a:cubicBezTo>
                  <a:pt x="453136" y="5470720"/>
                  <a:pt x="449731" y="5472678"/>
                  <a:pt x="445606" y="5473465"/>
                </a:cubicBezTo>
                <a:lnTo>
                  <a:pt x="438799" y="5473893"/>
                </a:lnTo>
                <a:cubicBezTo>
                  <a:pt x="417222" y="5482183"/>
                  <a:pt x="343312" y="5513407"/>
                  <a:pt x="316138" y="5523213"/>
                </a:cubicBezTo>
                <a:cubicBezTo>
                  <a:pt x="298481" y="5517132"/>
                  <a:pt x="286556" y="5522972"/>
                  <a:pt x="275748" y="5532726"/>
                </a:cubicBezTo>
                <a:cubicBezTo>
                  <a:pt x="238274" y="5535784"/>
                  <a:pt x="207076" y="5552679"/>
                  <a:pt x="166496" y="5563424"/>
                </a:cubicBezTo>
                <a:lnTo>
                  <a:pt x="0" y="562988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135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8" name="Rectangle 1037">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A3B4F9-6675-A51E-0369-18EB54D7AE29}"/>
              </a:ext>
            </a:extLst>
          </p:cNvPr>
          <p:cNvSpPr>
            <a:spLocks noGrp="1"/>
          </p:cNvSpPr>
          <p:nvPr>
            <p:ph type="title"/>
          </p:nvPr>
        </p:nvSpPr>
        <p:spPr>
          <a:xfrm>
            <a:off x="4619370" y="1050247"/>
            <a:ext cx="7080992" cy="859536"/>
          </a:xfrm>
        </p:spPr>
        <p:txBody>
          <a:bodyPr vert="horz" lIns="91440" tIns="45720" rIns="91440" bIns="45720" rtlCol="0" anchor="b">
            <a:normAutofit/>
          </a:bodyPr>
          <a:lstStyle/>
          <a:p>
            <a:r>
              <a:rPr lang="en-US" sz="5400" dirty="0"/>
              <a:t>	  Electric Current</a:t>
            </a:r>
          </a:p>
        </p:txBody>
      </p:sp>
      <p:sp>
        <p:nvSpPr>
          <p:cNvPr id="1040"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ABDBD71-81EB-0516-5614-9CFF9AD1F449}"/>
              </a:ext>
            </a:extLst>
          </p:cNvPr>
          <p:cNvSpPr txBox="1"/>
          <p:nvPr/>
        </p:nvSpPr>
        <p:spPr>
          <a:xfrm>
            <a:off x="4654296" y="2706624"/>
            <a:ext cx="7080992" cy="3483864"/>
          </a:xfrm>
          <a:prstGeom prst="rect">
            <a:avLst/>
          </a:prstGeom>
        </p:spPr>
        <p:txBody>
          <a:bodyPr vert="horz" lIns="91440" tIns="45720" rIns="91440" bIns="45720" rtlCol="0">
            <a:normAutofit/>
          </a:bodyPr>
          <a:lstStyle/>
          <a:p>
            <a:endParaRPr lang="en-US" sz="2800" dirty="0"/>
          </a:p>
        </p:txBody>
      </p:sp>
      <p:pic>
        <p:nvPicPr>
          <p:cNvPr id="6" name="Graphic 5" descr="Battery charging with solid fill">
            <a:extLst>
              <a:ext uri="{FF2B5EF4-FFF2-40B4-BE49-F238E27FC236}">
                <a16:creationId xmlns:a16="http://schemas.microsoft.com/office/drawing/2014/main" id="{AB7AB685-D165-0ADA-6F9B-B6F7B722099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619370" y="1024128"/>
            <a:ext cx="914400" cy="914400"/>
          </a:xfrm>
          <a:prstGeom prst="rect">
            <a:avLst/>
          </a:prstGeom>
        </p:spPr>
      </p:pic>
      <p:pic>
        <p:nvPicPr>
          <p:cNvPr id="2050" name="Picture 2" descr="A single streak of electric blue lightning illuminates the darkness, creating a powerful vertical composition. The bolt's intense azure glow stands out dramatically against the deep navy background, capturing the raw energy of an electrical discharge frozen in time. Minimal in design yet maximum in impact, the lightning follows a slightly jagged path upward, branching subtly at points to create natural complexity. The clean, crisp edges give this natural phenomenon an almost digital quality, while the luminescent glow creates an ethereal, otherworldly atmosphere that's both beautiful and slightly ominous.">
            <a:extLst>
              <a:ext uri="{FF2B5EF4-FFF2-40B4-BE49-F238E27FC236}">
                <a16:creationId xmlns:a16="http://schemas.microsoft.com/office/drawing/2014/main" id="{09AFA2BB-375C-A485-F9D5-6E55A6108E2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7637"/>
          <a:stretch/>
        </p:blipFill>
        <p:spPr bwMode="auto">
          <a:xfrm>
            <a:off x="0" y="-1"/>
            <a:ext cx="4243589" cy="685800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DA93A8E-2321-F15B-D190-6FA5097AA4A2}"/>
              </a:ext>
            </a:extLst>
          </p:cNvPr>
          <p:cNvSpPr txBox="1"/>
          <p:nvPr/>
        </p:nvSpPr>
        <p:spPr>
          <a:xfrm>
            <a:off x="4619370" y="2735369"/>
            <a:ext cx="7115918" cy="3416320"/>
          </a:xfrm>
          <a:prstGeom prst="rect">
            <a:avLst/>
          </a:prstGeom>
          <a:noFill/>
        </p:spPr>
        <p:txBody>
          <a:bodyPr wrap="square">
            <a:spAutoFit/>
          </a:bodyPr>
          <a:lstStyle/>
          <a:p>
            <a:pPr algn="l"/>
            <a:r>
              <a:rPr lang="en-US" sz="2400" b="0" i="0" u="none" strike="noStrike" dirty="0">
                <a:solidFill>
                  <a:srgbClr val="000000"/>
                </a:solidFill>
                <a:effectLst/>
              </a:rPr>
              <a:t>Static electricity is the buildup of excess protons or electrons on an object, while </a:t>
            </a:r>
            <a:r>
              <a:rPr lang="en-US" sz="2400" b="1" i="0" u="none" strike="noStrike" dirty="0">
                <a:solidFill>
                  <a:srgbClr val="000000"/>
                </a:solidFill>
                <a:effectLst/>
              </a:rPr>
              <a:t>electric current </a:t>
            </a:r>
            <a:r>
              <a:rPr lang="en-US" sz="2400" b="0" i="0" u="none" strike="noStrike" dirty="0">
                <a:solidFill>
                  <a:srgbClr val="000000"/>
                </a:solidFill>
                <a:effectLst/>
              </a:rPr>
              <a:t>is the flow of electrons through a material. Because electrons are lighter and more mobile than protons, they move from areas of negative potential to positive potential. Electric current represents the rate at which electric charge flows and is measured in </a:t>
            </a:r>
            <a:r>
              <a:rPr lang="en-US" sz="2400" b="1" i="0" u="none" strike="noStrike" dirty="0">
                <a:solidFill>
                  <a:srgbClr val="000000"/>
                </a:solidFill>
                <a:effectLst/>
              </a:rPr>
              <a:t>amperes (</a:t>
            </a:r>
            <a:r>
              <a:rPr lang="en-US" sz="2400" b="1" i="1" u="none" strike="noStrike" dirty="0">
                <a:solidFill>
                  <a:srgbClr val="000000"/>
                </a:solidFill>
                <a:effectLst/>
              </a:rPr>
              <a:t>A</a:t>
            </a:r>
            <a:r>
              <a:rPr lang="en-US" sz="2400" b="1" i="0" u="none" strike="noStrike" dirty="0">
                <a:solidFill>
                  <a:srgbClr val="000000"/>
                </a:solidFill>
                <a:effectLst/>
              </a:rPr>
              <a:t>)</a:t>
            </a:r>
            <a:r>
              <a:rPr lang="en-US" sz="2400" b="0" i="0" u="none" strike="noStrike" dirty="0">
                <a:solidFill>
                  <a:srgbClr val="000000"/>
                </a:solidFill>
                <a:effectLst/>
              </a:rPr>
              <a:t>, with one ampere equal to one coulomb of charge passing a fixed point per second.</a:t>
            </a:r>
          </a:p>
        </p:txBody>
      </p:sp>
    </p:spTree>
    <p:extLst>
      <p:ext uri="{BB962C8B-B14F-4D97-AF65-F5344CB8AC3E}">
        <p14:creationId xmlns:p14="http://schemas.microsoft.com/office/powerpoint/2010/main" val="2213381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269BDC9-F5DC-4A16-9583-2F8CE41846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E51F4DB-60A6-26DB-3E16-F90D80798602}"/>
                  </a:ext>
                </a:extLst>
              </p:cNvPr>
              <p:cNvSpPr txBox="1"/>
              <p:nvPr/>
            </p:nvSpPr>
            <p:spPr>
              <a:xfrm>
                <a:off x="2075369" y="4477185"/>
                <a:ext cx="2517898" cy="1560197"/>
              </a:xfrm>
              <a:prstGeom prst="rect">
                <a:avLst/>
              </a:prstGeom>
            </p:spPr>
            <p:txBody>
              <a:bodyPr vert="horz" lIns="91440" tIns="45720" rIns="91440" bIns="45720" rtlCol="0">
                <a:noAutofit/>
              </a:bodyPr>
              <a:lstStyle/>
              <a:p>
                <a:pPr algn="ctr">
                  <a:lnSpc>
                    <a:spcPct val="90000"/>
                  </a:lnSpc>
                  <a:spcBef>
                    <a:spcPts val="1000"/>
                  </a:spcBef>
                </a:pPr>
                <a14:m>
                  <m:oMathPara xmlns:m="http://schemas.openxmlformats.org/officeDocument/2006/math">
                    <m:oMathParaPr>
                      <m:jc m:val="centerGroup"/>
                    </m:oMathParaPr>
                    <m:oMath xmlns:m="http://schemas.openxmlformats.org/officeDocument/2006/math">
                      <m:r>
                        <a:rPr lang="en-US" sz="4800" b="1" i="1" kern="1200" smtClean="0">
                          <a:solidFill>
                            <a:srgbClr val="0070C0"/>
                          </a:solidFill>
                          <a:latin typeface="Cambria Math" panose="02040503050406030204" pitchFamily="18" charset="0"/>
                          <a:ea typeface="+mn-ea"/>
                          <a:cs typeface="+mn-cs"/>
                        </a:rPr>
                        <m:t>𝑰</m:t>
                      </m:r>
                      <m:r>
                        <a:rPr lang="en-US" sz="4800" b="1" i="1" kern="1200" smtClean="0">
                          <a:solidFill>
                            <a:srgbClr val="0070C0"/>
                          </a:solidFill>
                          <a:latin typeface="Cambria Math" panose="02040503050406030204" pitchFamily="18" charset="0"/>
                          <a:ea typeface="+mn-ea"/>
                          <a:cs typeface="+mn-cs"/>
                        </a:rPr>
                        <m:t>=</m:t>
                      </m:r>
                      <m:f>
                        <m:fPr>
                          <m:ctrlPr>
                            <a:rPr lang="en-US" sz="4800" b="1" i="1" kern="1200" smtClean="0">
                              <a:solidFill>
                                <a:srgbClr val="0070C0"/>
                              </a:solidFill>
                              <a:latin typeface="Cambria Math" panose="02040503050406030204" pitchFamily="18" charset="0"/>
                              <a:ea typeface="+mn-ea"/>
                              <a:cs typeface="+mn-cs"/>
                            </a:rPr>
                          </m:ctrlPr>
                        </m:fPr>
                        <m:num>
                          <m:r>
                            <a:rPr lang="en-US" sz="4800" b="1" i="0" kern="1200" smtClean="0">
                              <a:solidFill>
                                <a:srgbClr val="0070C0"/>
                              </a:solidFill>
                              <a:latin typeface="Cambria Math" panose="02040503050406030204" pitchFamily="18" charset="0"/>
                              <a:ea typeface="+mn-ea"/>
                              <a:cs typeface="+mn-cs"/>
                            </a:rPr>
                            <m:t>𝚫</m:t>
                          </m:r>
                          <m:r>
                            <a:rPr lang="en-US" sz="4800" b="1" i="1" kern="1200" smtClean="0">
                              <a:solidFill>
                                <a:srgbClr val="0070C0"/>
                              </a:solidFill>
                              <a:latin typeface="Cambria Math" panose="02040503050406030204" pitchFamily="18" charset="0"/>
                              <a:ea typeface="+mn-ea"/>
                              <a:cs typeface="+mn-cs"/>
                            </a:rPr>
                            <m:t>𝑸</m:t>
                          </m:r>
                        </m:num>
                        <m:den>
                          <m:r>
                            <a:rPr lang="en-US" sz="4800" b="1" i="0" kern="1200" smtClean="0">
                              <a:solidFill>
                                <a:srgbClr val="0070C0"/>
                              </a:solidFill>
                              <a:latin typeface="Cambria Math" panose="02040503050406030204" pitchFamily="18" charset="0"/>
                              <a:ea typeface="+mn-ea"/>
                              <a:cs typeface="+mn-cs"/>
                            </a:rPr>
                            <m:t>𝚫</m:t>
                          </m:r>
                          <m:r>
                            <a:rPr lang="en-US" sz="4800" b="1" i="1" kern="1200" smtClean="0">
                              <a:solidFill>
                                <a:srgbClr val="0070C0"/>
                              </a:solidFill>
                              <a:latin typeface="Cambria Math" panose="02040503050406030204" pitchFamily="18" charset="0"/>
                              <a:ea typeface="+mn-ea"/>
                              <a:cs typeface="+mn-cs"/>
                            </a:rPr>
                            <m:t>𝒕</m:t>
                          </m:r>
                        </m:den>
                      </m:f>
                    </m:oMath>
                  </m:oMathPara>
                </a14:m>
                <a:endParaRPr lang="en-US" sz="4800" b="1" kern="1200" dirty="0">
                  <a:solidFill>
                    <a:schemeClr val="tx1"/>
                  </a:solidFill>
                  <a:ea typeface="+mn-ea"/>
                  <a:cs typeface="+mn-cs"/>
                </a:endParaRPr>
              </a:p>
            </p:txBody>
          </p:sp>
        </mc:Choice>
        <mc:Fallback xmlns="">
          <p:sp>
            <p:nvSpPr>
              <p:cNvPr id="3" name="TextBox 2">
                <a:extLst>
                  <a:ext uri="{FF2B5EF4-FFF2-40B4-BE49-F238E27FC236}">
                    <a16:creationId xmlns:a16="http://schemas.microsoft.com/office/drawing/2014/main" id="{6E51F4DB-60A6-26DB-3E16-F90D80798602}"/>
                  </a:ext>
                </a:extLst>
              </p:cNvPr>
              <p:cNvSpPr txBox="1">
                <a:spLocks noRot="1" noChangeAspect="1" noMove="1" noResize="1" noEditPoints="1" noAdjustHandles="1" noChangeArrowheads="1" noChangeShapeType="1" noTextEdit="1"/>
              </p:cNvSpPr>
              <p:nvPr/>
            </p:nvSpPr>
            <p:spPr>
              <a:xfrm>
                <a:off x="2075369" y="4477185"/>
                <a:ext cx="2517898" cy="1560197"/>
              </a:xfrm>
              <a:prstGeom prst="rect">
                <a:avLst/>
              </a:prstGeom>
              <a:blipFill>
                <a:blip r:embed="rId3"/>
                <a:stretch>
                  <a:fillRect t="-5645"/>
                </a:stretch>
              </a:blipFill>
            </p:spPr>
            <p:txBody>
              <a:bodyPr/>
              <a:lstStyle/>
              <a:p>
                <a:r>
                  <a:rPr lang="en-US">
                    <a:noFill/>
                  </a:rPr>
                  <a:t> </a:t>
                </a:r>
              </a:p>
            </p:txBody>
          </p:sp>
        </mc:Fallback>
      </mc:AlternateContent>
      <p:sp>
        <p:nvSpPr>
          <p:cNvPr id="11" name="Freeform: Shape 10">
            <a:extLst>
              <a:ext uri="{FF2B5EF4-FFF2-40B4-BE49-F238E27FC236}">
                <a16:creationId xmlns:a16="http://schemas.microsoft.com/office/drawing/2014/main" id="{903CE7F4-D1BB-4A5B-8E96-915177640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2"/>
            <a:ext cx="9379192" cy="4251280"/>
          </a:xfrm>
          <a:custGeom>
            <a:avLst/>
            <a:gdLst>
              <a:gd name="connsiteX0" fmla="*/ 9379192 w 9379192"/>
              <a:gd name="connsiteY0" fmla="*/ 3752527 h 3752527"/>
              <a:gd name="connsiteX1" fmla="*/ 3293459 w 9379192"/>
              <a:gd name="connsiteY1" fmla="*/ 3752527 h 3752527"/>
              <a:gd name="connsiteX2" fmla="*/ 3297156 w 9379192"/>
              <a:gd name="connsiteY2" fmla="*/ 3752055 h 3752527"/>
              <a:gd name="connsiteX3" fmla="*/ 3642095 w 9379192"/>
              <a:gd name="connsiteY3" fmla="*/ 3690141 h 3752527"/>
              <a:gd name="connsiteX4" fmla="*/ 2307659 w 9379192"/>
              <a:gd name="connsiteY4" fmla="*/ 3500267 h 3752527"/>
              <a:gd name="connsiteX5" fmla="*/ 2383194 w 9379192"/>
              <a:gd name="connsiteY5" fmla="*/ 3475501 h 3752527"/>
              <a:gd name="connsiteX6" fmla="*/ 2237161 w 9379192"/>
              <a:gd name="connsiteY6" fmla="*/ 3376437 h 3752527"/>
              <a:gd name="connsiteX7" fmla="*/ 1637924 w 9379192"/>
              <a:gd name="connsiteY7" fmla="*/ 3219585 h 3752527"/>
              <a:gd name="connsiteX8" fmla="*/ 2383194 w 9379192"/>
              <a:gd name="connsiteY8" fmla="*/ 2955415 h 3752527"/>
              <a:gd name="connsiteX9" fmla="*/ 1542249 w 9379192"/>
              <a:gd name="connsiteY9" fmla="*/ 2596307 h 3752527"/>
              <a:gd name="connsiteX10" fmla="*/ 1114221 w 9379192"/>
              <a:gd name="connsiteY10" fmla="*/ 2509625 h 3752527"/>
              <a:gd name="connsiteX11" fmla="*/ 2524191 w 9379192"/>
              <a:gd name="connsiteY11" fmla="*/ 2059708 h 3752527"/>
              <a:gd name="connsiteX12" fmla="*/ 238027 w 9379192"/>
              <a:gd name="connsiteY12" fmla="*/ 1836815 h 3752527"/>
              <a:gd name="connsiteX13" fmla="*/ 424343 w 9379192"/>
              <a:gd name="connsiteY13" fmla="*/ 1746006 h 3752527"/>
              <a:gd name="connsiteX14" fmla="*/ 1844384 w 9379192"/>
              <a:gd name="connsiteY14" fmla="*/ 1770772 h 3752527"/>
              <a:gd name="connsiteX15" fmla="*/ 2081058 w 9379192"/>
              <a:gd name="connsiteY15" fmla="*/ 1700602 h 3752527"/>
              <a:gd name="connsiteX16" fmla="*/ 1844384 w 9379192"/>
              <a:gd name="connsiteY16" fmla="*/ 1589154 h 3752527"/>
              <a:gd name="connsiteX17" fmla="*/ 922869 w 9379192"/>
              <a:gd name="connsiteY17" fmla="*/ 1506601 h 3752527"/>
              <a:gd name="connsiteX18" fmla="*/ 681160 w 9379192"/>
              <a:gd name="connsiteY18" fmla="*/ 1320855 h 3752527"/>
              <a:gd name="connsiteX19" fmla="*/ 273276 w 9379192"/>
              <a:gd name="connsiteY19" fmla="*/ 1106216 h 3752527"/>
              <a:gd name="connsiteX20" fmla="*/ 555269 w 9379192"/>
              <a:gd name="connsiteY20" fmla="*/ 928727 h 3752527"/>
              <a:gd name="connsiteX21" fmla="*/ 97029 w 9379192"/>
              <a:gd name="connsiteY21" fmla="*/ 664555 h 3752527"/>
              <a:gd name="connsiteX22" fmla="*/ 227955 w 9379192"/>
              <a:gd name="connsiteY22" fmla="*/ 317831 h 3752527"/>
              <a:gd name="connsiteX23" fmla="*/ 998402 w 9379192"/>
              <a:gd name="connsiteY23" fmla="*/ 235277 h 3752527"/>
              <a:gd name="connsiteX24" fmla="*/ 2030701 w 9379192"/>
              <a:gd name="connsiteY24" fmla="*/ 115575 h 3752527"/>
              <a:gd name="connsiteX25" fmla="*/ 3068036 w 9379192"/>
              <a:gd name="connsiteY25" fmla="*/ 12383 h 3752527"/>
              <a:gd name="connsiteX26" fmla="*/ 4105370 w 9379192"/>
              <a:gd name="connsiteY26" fmla="*/ 12383 h 3752527"/>
              <a:gd name="connsiteX27" fmla="*/ 4402472 w 9379192"/>
              <a:gd name="connsiteY27" fmla="*/ 20638 h 3752527"/>
              <a:gd name="connsiteX28" fmla="*/ 4407507 w 9379192"/>
              <a:gd name="connsiteY28" fmla="*/ 20638 h 3752527"/>
              <a:gd name="connsiteX29" fmla="*/ 5696622 w 9379192"/>
              <a:gd name="connsiteY29" fmla="*/ 57788 h 3752527"/>
              <a:gd name="connsiteX30" fmla="*/ 6175004 w 9379192"/>
              <a:gd name="connsiteY30" fmla="*/ 61915 h 3752527"/>
              <a:gd name="connsiteX31" fmla="*/ 7212339 w 9379192"/>
              <a:gd name="connsiteY31" fmla="*/ 66042 h 3752527"/>
              <a:gd name="connsiteX32" fmla="*/ 8244638 w 9379192"/>
              <a:gd name="connsiteY32" fmla="*/ 49532 h 3752527"/>
              <a:gd name="connsiteX33" fmla="*/ 9292044 w 9379192"/>
              <a:gd name="connsiteY33" fmla="*/ 0 h 3752527"/>
              <a:gd name="connsiteX34" fmla="*/ 9379192 w 9379192"/>
              <a:gd name="connsiteY34" fmla="*/ 2762 h 375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379192" h="3752527">
                <a:moveTo>
                  <a:pt x="9379192" y="3752527"/>
                </a:moveTo>
                <a:lnTo>
                  <a:pt x="3293459" y="3752527"/>
                </a:lnTo>
                <a:lnTo>
                  <a:pt x="3297156" y="3752055"/>
                </a:lnTo>
                <a:cubicBezTo>
                  <a:pt x="3412975" y="3736577"/>
                  <a:pt x="3551454" y="3714906"/>
                  <a:pt x="3642095" y="3690141"/>
                </a:cubicBezTo>
                <a:cubicBezTo>
                  <a:pt x="3380244" y="3686012"/>
                  <a:pt x="2347945" y="3529162"/>
                  <a:pt x="2307659" y="3500267"/>
                </a:cubicBezTo>
                <a:cubicBezTo>
                  <a:pt x="2327803" y="3492012"/>
                  <a:pt x="2358017" y="3483757"/>
                  <a:pt x="2383194" y="3475501"/>
                </a:cubicBezTo>
                <a:cubicBezTo>
                  <a:pt x="2327803" y="3450736"/>
                  <a:pt x="2282482" y="3421842"/>
                  <a:pt x="2237161" y="3376437"/>
                </a:cubicBezTo>
                <a:cubicBezTo>
                  <a:pt x="2091129" y="3223714"/>
                  <a:pt x="1844384" y="3277374"/>
                  <a:pt x="1637924" y="3219585"/>
                </a:cubicBezTo>
                <a:cubicBezTo>
                  <a:pt x="1768850" y="2897627"/>
                  <a:pt x="2116307" y="3017329"/>
                  <a:pt x="2383194" y="2955415"/>
                </a:cubicBezTo>
                <a:cubicBezTo>
                  <a:pt x="1683245" y="2765541"/>
                  <a:pt x="1819207" y="2666477"/>
                  <a:pt x="1542249" y="2596307"/>
                </a:cubicBezTo>
                <a:cubicBezTo>
                  <a:pt x="1194791" y="2509625"/>
                  <a:pt x="1114221" y="2509625"/>
                  <a:pt x="1114221" y="2509625"/>
                </a:cubicBezTo>
                <a:cubicBezTo>
                  <a:pt x="1522105" y="2245455"/>
                  <a:pt x="2010559" y="2530264"/>
                  <a:pt x="2524191" y="2059708"/>
                </a:cubicBezTo>
                <a:cubicBezTo>
                  <a:pt x="2030701" y="1993667"/>
                  <a:pt x="555269" y="1960645"/>
                  <a:pt x="238027" y="1836815"/>
                </a:cubicBezTo>
                <a:cubicBezTo>
                  <a:pt x="358880" y="1882219"/>
                  <a:pt x="368952" y="1746006"/>
                  <a:pt x="424343" y="1746006"/>
                </a:cubicBezTo>
                <a:cubicBezTo>
                  <a:pt x="892655" y="1741879"/>
                  <a:pt x="1371037" y="1820305"/>
                  <a:pt x="1844384" y="1770772"/>
                </a:cubicBezTo>
                <a:cubicBezTo>
                  <a:pt x="1929989" y="1766645"/>
                  <a:pt x="2065951" y="1803793"/>
                  <a:pt x="2081058" y="1700602"/>
                </a:cubicBezTo>
                <a:cubicBezTo>
                  <a:pt x="2096164" y="1572644"/>
                  <a:pt x="1919919" y="1601537"/>
                  <a:pt x="1844384" y="1589154"/>
                </a:cubicBezTo>
                <a:cubicBezTo>
                  <a:pt x="1537212" y="1547877"/>
                  <a:pt x="1235076" y="1531367"/>
                  <a:pt x="922869" y="1506601"/>
                </a:cubicBezTo>
                <a:cubicBezTo>
                  <a:pt x="791943" y="1494218"/>
                  <a:pt x="630804" y="1518984"/>
                  <a:pt x="681160" y="1320855"/>
                </a:cubicBezTo>
                <a:cubicBezTo>
                  <a:pt x="640874" y="1130983"/>
                  <a:pt x="399166" y="1197025"/>
                  <a:pt x="273276" y="1106216"/>
                </a:cubicBezTo>
                <a:cubicBezTo>
                  <a:pt x="333703" y="998897"/>
                  <a:pt x="504913" y="1073196"/>
                  <a:pt x="555269" y="928727"/>
                </a:cubicBezTo>
                <a:cubicBezTo>
                  <a:pt x="313560" y="974131"/>
                  <a:pt x="338738" y="660428"/>
                  <a:pt x="97029" y="664555"/>
                </a:cubicBezTo>
                <a:cubicBezTo>
                  <a:pt x="-104395" y="478810"/>
                  <a:pt x="41638" y="388001"/>
                  <a:pt x="227955" y="317831"/>
                </a:cubicBezTo>
                <a:cubicBezTo>
                  <a:pt x="469664" y="231150"/>
                  <a:pt x="736551" y="251788"/>
                  <a:pt x="998402" y="235277"/>
                </a:cubicBezTo>
                <a:cubicBezTo>
                  <a:pt x="1345860" y="198128"/>
                  <a:pt x="1678209" y="111447"/>
                  <a:pt x="2030701" y="115575"/>
                </a:cubicBezTo>
                <a:cubicBezTo>
                  <a:pt x="2363052" y="28893"/>
                  <a:pt x="2730650" y="123829"/>
                  <a:pt x="3068036" y="12383"/>
                </a:cubicBezTo>
                <a:cubicBezTo>
                  <a:pt x="3410457" y="12383"/>
                  <a:pt x="3757914" y="12383"/>
                  <a:pt x="4105370" y="12383"/>
                </a:cubicBezTo>
                <a:cubicBezTo>
                  <a:pt x="4206084" y="16510"/>
                  <a:pt x="4301759" y="16510"/>
                  <a:pt x="4402472" y="20638"/>
                </a:cubicBezTo>
                <a:cubicBezTo>
                  <a:pt x="4402472" y="20638"/>
                  <a:pt x="4407507" y="20638"/>
                  <a:pt x="4407507" y="20638"/>
                </a:cubicBezTo>
                <a:cubicBezTo>
                  <a:pt x="4840570" y="33022"/>
                  <a:pt x="5268596" y="41276"/>
                  <a:pt x="5696622" y="57788"/>
                </a:cubicBezTo>
                <a:cubicBezTo>
                  <a:pt x="5857761" y="57788"/>
                  <a:pt x="6013864" y="61915"/>
                  <a:pt x="6175004" y="61915"/>
                </a:cubicBezTo>
                <a:cubicBezTo>
                  <a:pt x="6517425" y="82553"/>
                  <a:pt x="6864883" y="94936"/>
                  <a:pt x="7212339" y="66042"/>
                </a:cubicBezTo>
                <a:cubicBezTo>
                  <a:pt x="7559796" y="90809"/>
                  <a:pt x="7897182" y="74298"/>
                  <a:pt x="8244638" y="49532"/>
                </a:cubicBezTo>
                <a:cubicBezTo>
                  <a:pt x="8597130" y="78426"/>
                  <a:pt x="8944587" y="37149"/>
                  <a:pt x="9292044" y="0"/>
                </a:cubicBezTo>
                <a:lnTo>
                  <a:pt x="9379192" y="2762"/>
                </a:lnTo>
                <a:close/>
              </a:path>
            </a:pathLst>
          </a:custGeom>
          <a:solidFill>
            <a:schemeClr val="bg2">
              <a:alpha val="50000"/>
            </a:schemeClr>
          </a:solidFill>
          <a:ln w="3270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6CBB8D29-AFEF-FD83-FBB5-B783261EFA8E}"/>
              </a:ext>
            </a:extLst>
          </p:cNvPr>
          <p:cNvSpPr>
            <a:spLocks noGrp="1"/>
          </p:cNvSpPr>
          <p:nvPr>
            <p:ph type="title"/>
          </p:nvPr>
        </p:nvSpPr>
        <p:spPr>
          <a:xfrm>
            <a:off x="467832" y="1605448"/>
            <a:ext cx="7358367" cy="1040380"/>
          </a:xfrm>
        </p:spPr>
        <p:txBody>
          <a:bodyPr vert="horz" lIns="91440" tIns="45720" rIns="91440" bIns="45720" rtlCol="0" anchor="ctr">
            <a:normAutofit/>
          </a:bodyPr>
          <a:lstStyle/>
          <a:p>
            <a:pPr algn="ctr"/>
            <a:r>
              <a:rPr lang="en-US" dirty="0"/>
              <a:t>Electric Current</a:t>
            </a:r>
            <a:endParaRPr lang="en-US" kern="1200" dirty="0">
              <a:latin typeface="+mj-lt"/>
              <a:ea typeface="+mj-ea"/>
              <a:cs typeface="+mj-cs"/>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3F4414F-71FF-640D-9914-3996C7701ADE}"/>
                  </a:ext>
                </a:extLst>
              </p:cNvPr>
              <p:cNvSpPr txBox="1"/>
              <p:nvPr/>
            </p:nvSpPr>
            <p:spPr>
              <a:xfrm>
                <a:off x="5506850" y="3029495"/>
                <a:ext cx="6097772" cy="3302955"/>
              </a:xfrm>
              <a:prstGeom prst="rect">
                <a:avLst/>
              </a:prstGeom>
              <a:noFill/>
            </p:spPr>
            <p:txBody>
              <a:bodyPr wrap="square">
                <a:spAutoFit/>
              </a:bodyPr>
              <a:lstStyle/>
              <a:p>
                <a:pPr marL="342900" indent="-342900">
                  <a:spcAft>
                    <a:spcPts val="1200"/>
                  </a:spcAft>
                  <a:buFont typeface="Arial" panose="020B0604020202020204" pitchFamily="34" charset="0"/>
                  <a:buChar char="•"/>
                </a:pPr>
                <a:r>
                  <a:rPr lang="en-US" sz="2800" b="0" i="0" u="none" strike="noStrike" dirty="0">
                    <a:solidFill>
                      <a:schemeClr val="tx1"/>
                    </a:solidFill>
                    <a:effectLst/>
                    <a:latin typeface="-webkit-standard"/>
                  </a:rPr>
                  <a:t>Rate at which electric charge flows</a:t>
                </a:r>
              </a:p>
              <a:p>
                <a:pPr marL="342900" indent="-342900">
                  <a:spcAft>
                    <a:spcPts val="1200"/>
                  </a:spcAft>
                  <a:buFont typeface="Arial" panose="020B0604020202020204" pitchFamily="34" charset="0"/>
                  <a:buChar char="•"/>
                </a:pPr>
                <a14:m>
                  <m:oMath xmlns:m="http://schemas.openxmlformats.org/officeDocument/2006/math">
                    <m:r>
                      <a:rPr lang="en-US" sz="2800" b="1" i="0" kern="1200" smtClean="0">
                        <a:solidFill>
                          <a:schemeClr val="tx1"/>
                        </a:solidFill>
                        <a:latin typeface="Cambria Math" panose="02040503050406030204" pitchFamily="18" charset="0"/>
                        <a:ea typeface="+mn-ea"/>
                        <a:cs typeface="+mn-cs"/>
                      </a:rPr>
                      <m:t>𝚫</m:t>
                    </m:r>
                    <m:r>
                      <a:rPr lang="en-US" sz="2800" b="1" i="1" kern="1200" smtClean="0">
                        <a:solidFill>
                          <a:schemeClr val="tx1"/>
                        </a:solidFill>
                        <a:latin typeface="Cambria Math" panose="02040503050406030204" pitchFamily="18" charset="0"/>
                        <a:ea typeface="+mn-ea"/>
                        <a:cs typeface="+mn-cs"/>
                      </a:rPr>
                      <m:t>𝑸</m:t>
                    </m:r>
                    <m:r>
                      <a:rPr lang="en-US" sz="2800" b="1" i="1" kern="1200" smtClean="0">
                        <a:solidFill>
                          <a:schemeClr val="tx1"/>
                        </a:solidFill>
                        <a:latin typeface="Cambria Math" panose="02040503050406030204" pitchFamily="18" charset="0"/>
                        <a:ea typeface="+mn-ea"/>
                        <a:cs typeface="+mn-cs"/>
                      </a:rPr>
                      <m:t> </m:t>
                    </m:r>
                  </m:oMath>
                </a14:m>
                <a:r>
                  <a:rPr lang="en-US" sz="2800" dirty="0">
                    <a:solidFill>
                      <a:schemeClr val="tx1"/>
                    </a:solidFill>
                  </a:rPr>
                  <a:t>= charge, </a:t>
                </a:r>
                <a14:m>
                  <m:oMath xmlns:m="http://schemas.openxmlformats.org/officeDocument/2006/math">
                    <m:r>
                      <a:rPr lang="en-US" sz="2800" b="1">
                        <a:solidFill>
                          <a:schemeClr val="tx1"/>
                        </a:solidFill>
                        <a:latin typeface="Cambria Math" panose="02040503050406030204" pitchFamily="18" charset="0"/>
                      </a:rPr>
                      <m:t>𝚫</m:t>
                    </m:r>
                    <m:r>
                      <a:rPr lang="en-US" sz="2800" b="1" i="0" smtClean="0">
                        <a:solidFill>
                          <a:schemeClr val="tx1"/>
                        </a:solidFill>
                        <a:latin typeface="Cambria Math" panose="02040503050406030204" pitchFamily="18" charset="0"/>
                      </a:rPr>
                      <m:t>𝐭</m:t>
                    </m:r>
                  </m:oMath>
                </a14:m>
                <a:r>
                  <a:rPr lang="en-US" sz="2800" dirty="0">
                    <a:solidFill>
                      <a:schemeClr val="tx1"/>
                    </a:solidFill>
                  </a:rPr>
                  <a:t> = time</a:t>
                </a:r>
              </a:p>
              <a:p>
                <a:pPr marL="342900" indent="-342900">
                  <a:spcAft>
                    <a:spcPts val="1200"/>
                  </a:spcAft>
                  <a:buFont typeface="Arial" panose="020B0604020202020204" pitchFamily="34" charset="0"/>
                  <a:buChar char="•"/>
                </a:pPr>
                <a:r>
                  <a:rPr lang="en-US" sz="2800" dirty="0">
                    <a:solidFill>
                      <a:schemeClr val="tx1"/>
                    </a:solidFill>
                  </a:rPr>
                  <a:t>Units: Ampere (</a:t>
                </a:r>
                <a:r>
                  <a:rPr lang="en-US" sz="2800" i="1" dirty="0">
                    <a:solidFill>
                      <a:schemeClr val="tx1"/>
                    </a:solidFill>
                  </a:rPr>
                  <a:t>A</a:t>
                </a:r>
                <a:r>
                  <a:rPr lang="en-US" sz="2800" dirty="0">
                    <a:solidFill>
                      <a:schemeClr val="tx1"/>
                    </a:solidFill>
                  </a:rPr>
                  <a:t>)</a:t>
                </a:r>
              </a:p>
              <a:p>
                <a:pPr marL="342900" indent="-342900">
                  <a:spcAft>
                    <a:spcPts val="1200"/>
                  </a:spcAft>
                  <a:buFont typeface="Arial" panose="020B0604020202020204" pitchFamily="34" charset="0"/>
                  <a:buChar char="•"/>
                </a:pPr>
                <a:r>
                  <a:rPr lang="en-US" sz="2800" b="0" i="0" u="none" strike="noStrike" dirty="0">
                    <a:solidFill>
                      <a:srgbClr val="000000"/>
                    </a:solidFill>
                    <a:effectLst/>
                    <a:latin typeface="STIXGeneral-Regular"/>
                  </a:rPr>
                  <a:t>1 amp = 1 Coulomb per second</a:t>
                </a:r>
              </a:p>
              <a:p>
                <a:pPr marL="342900" indent="-342900">
                  <a:spcAft>
                    <a:spcPts val="1200"/>
                  </a:spcAft>
                  <a:buFont typeface="Arial" panose="020B0604020202020204" pitchFamily="34" charset="0"/>
                  <a:buChar char="•"/>
                </a:pPr>
                <a:r>
                  <a:rPr lang="en-US" sz="2800" dirty="0">
                    <a:solidFill>
                      <a:srgbClr val="000000"/>
                    </a:solidFill>
                    <a:latin typeface="STIXGeneral-Regular"/>
                  </a:rPr>
                  <a:t>1 Coulomb is </a:t>
                </a:r>
                <a14:m>
                  <m:oMath xmlns:m="http://schemas.openxmlformats.org/officeDocument/2006/math">
                    <m:r>
                      <a:rPr lang="en-US" sz="2800" b="1" i="1" smtClean="0">
                        <a:latin typeface="Cambria Math" panose="02040503050406030204" pitchFamily="18" charset="0"/>
                      </a:rPr>
                      <m:t>𝟔</m:t>
                    </m:r>
                    <m:r>
                      <a:rPr lang="en-US" sz="2800" b="1" i="1" smtClean="0">
                        <a:latin typeface="Cambria Math" panose="02040503050406030204" pitchFamily="18" charset="0"/>
                      </a:rPr>
                      <m:t>.</m:t>
                    </m:r>
                    <m:r>
                      <a:rPr lang="en-US" sz="2800" b="1" i="1" smtClean="0">
                        <a:latin typeface="Cambria Math" panose="02040503050406030204" pitchFamily="18" charset="0"/>
                      </a:rPr>
                      <m:t>𝟐𝟒</m:t>
                    </m:r>
                    <m:r>
                      <a:rPr lang="en-US" sz="2800" b="1" i="1" smtClean="0">
                        <a:latin typeface="Cambria Math" panose="02040503050406030204" pitchFamily="18" charset="0"/>
                      </a:rPr>
                      <m:t>×</m:t>
                    </m:r>
                    <m:r>
                      <a:rPr lang="en-US" sz="2800" b="1" i="1" smtClean="0">
                        <a:latin typeface="Cambria Math" panose="02040503050406030204" pitchFamily="18" charset="0"/>
                      </a:rPr>
                      <m:t>𝟏</m:t>
                    </m:r>
                    <m:sSup>
                      <m:sSupPr>
                        <m:ctrlPr>
                          <a:rPr lang="en-US" sz="2800" b="1" i="1" smtClean="0">
                            <a:latin typeface="Cambria Math" panose="02040503050406030204" pitchFamily="18" charset="0"/>
                          </a:rPr>
                        </m:ctrlPr>
                      </m:sSupPr>
                      <m:e>
                        <m:r>
                          <a:rPr lang="en-US" sz="2800" b="1" i="1" smtClean="0">
                            <a:latin typeface="Cambria Math" panose="02040503050406030204" pitchFamily="18" charset="0"/>
                          </a:rPr>
                          <m:t>𝟎</m:t>
                        </m:r>
                      </m:e>
                      <m:sup>
                        <m:r>
                          <a:rPr lang="en-US" sz="2800" b="1" i="1" smtClean="0">
                            <a:latin typeface="Cambria Math" panose="02040503050406030204" pitchFamily="18" charset="0"/>
                          </a:rPr>
                          <m:t>𝟏𝟖</m:t>
                        </m:r>
                      </m:sup>
                    </m:sSup>
                  </m:oMath>
                </a14:m>
                <a:r>
                  <a:rPr lang="en-US" sz="2800" dirty="0">
                    <a:solidFill>
                      <a:schemeClr val="tx1"/>
                    </a:solidFill>
                  </a:rPr>
                  <a:t> elementary charges</a:t>
                </a:r>
              </a:p>
            </p:txBody>
          </p:sp>
        </mc:Choice>
        <mc:Fallback xmlns="">
          <p:sp>
            <p:nvSpPr>
              <p:cNvPr id="5" name="TextBox 4">
                <a:extLst>
                  <a:ext uri="{FF2B5EF4-FFF2-40B4-BE49-F238E27FC236}">
                    <a16:creationId xmlns:a16="http://schemas.microsoft.com/office/drawing/2014/main" id="{F3F4414F-71FF-640D-9914-3996C7701ADE}"/>
                  </a:ext>
                </a:extLst>
              </p:cNvPr>
              <p:cNvSpPr txBox="1">
                <a:spLocks noRot="1" noChangeAspect="1" noMove="1" noResize="1" noEditPoints="1" noAdjustHandles="1" noChangeArrowheads="1" noChangeShapeType="1" noTextEdit="1"/>
              </p:cNvSpPr>
              <p:nvPr/>
            </p:nvSpPr>
            <p:spPr>
              <a:xfrm>
                <a:off x="5506850" y="3029495"/>
                <a:ext cx="6097772" cy="3302955"/>
              </a:xfrm>
              <a:prstGeom prst="rect">
                <a:avLst/>
              </a:prstGeom>
              <a:blipFill>
                <a:blip r:embed="rId4"/>
                <a:stretch>
                  <a:fillRect l="-1798" t="-1845" b="-4059"/>
                </a:stretch>
              </a:blipFill>
            </p:spPr>
            <p:txBody>
              <a:bodyPr/>
              <a:lstStyle/>
              <a:p>
                <a:r>
                  <a:rPr lang="en-US">
                    <a:noFill/>
                  </a:rPr>
                  <a:t> </a:t>
                </a:r>
              </a:p>
            </p:txBody>
          </p:sp>
        </mc:Fallback>
      </mc:AlternateContent>
    </p:spTree>
    <p:extLst>
      <p:ext uri="{BB962C8B-B14F-4D97-AF65-F5344CB8AC3E}">
        <p14:creationId xmlns:p14="http://schemas.microsoft.com/office/powerpoint/2010/main" val="143878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1B64C95-7326-864B-FF6E-4F0CC79EBF4B}"/>
              </a:ext>
            </a:extLst>
          </p:cNvPr>
          <p:cNvSpPr txBox="1"/>
          <p:nvPr/>
        </p:nvSpPr>
        <p:spPr>
          <a:xfrm>
            <a:off x="376990" y="541096"/>
            <a:ext cx="11207682" cy="1754326"/>
          </a:xfrm>
          <a:prstGeom prst="rect">
            <a:avLst/>
          </a:prstGeom>
          <a:noFill/>
        </p:spPr>
        <p:txBody>
          <a:bodyPr wrap="square">
            <a:spAutoFit/>
          </a:bodyPr>
          <a:lstStyle/>
          <a:p>
            <a:r>
              <a:rPr lang="en-US" sz="3600" b="0" i="0" u="none" strike="noStrike" dirty="0">
                <a:solidFill>
                  <a:srgbClr val="000000"/>
                </a:solidFill>
                <a:effectLst/>
              </a:rPr>
              <a:t>A lightning strike can transfer as many as 10</a:t>
            </a:r>
            <a:r>
              <a:rPr lang="en-US" sz="3600" b="0" i="0" u="none" strike="noStrike" baseline="30000" dirty="0">
                <a:solidFill>
                  <a:srgbClr val="000000"/>
                </a:solidFill>
                <a:effectLst/>
              </a:rPr>
              <a:t>20</a:t>
            </a:r>
            <a:r>
              <a:rPr lang="en-US" sz="3600" b="0" i="0" u="none" strike="noStrike" dirty="0">
                <a:solidFill>
                  <a:srgbClr val="000000"/>
                </a:solidFill>
                <a:effectLst/>
              </a:rPr>
              <a:t> electrons from the cloud to the ground. If the strike lasts 2 ms, what is the average electric current in the lightning?</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DD93305-895B-D54F-27AD-B71579218146}"/>
                  </a:ext>
                </a:extLst>
              </p:cNvPr>
              <p:cNvSpPr txBox="1"/>
              <p:nvPr/>
            </p:nvSpPr>
            <p:spPr>
              <a:xfrm>
                <a:off x="376990" y="2512470"/>
                <a:ext cx="11438020" cy="3357394"/>
              </a:xfrm>
              <a:prstGeom prst="rect">
                <a:avLst/>
              </a:prstGeom>
              <a:noFill/>
            </p:spPr>
            <p:txBody>
              <a:bodyPr wrap="square" rtlCol="0">
                <a:spAutoFit/>
              </a:bodyPr>
              <a:lstStyle/>
              <a:p>
                <a:r>
                  <a:rPr lang="en-US" sz="3600" b="1" dirty="0">
                    <a:solidFill>
                      <a:srgbClr val="C00000"/>
                    </a:solidFill>
                  </a:rPr>
                  <a:t>(Assess)</a:t>
                </a:r>
              </a:p>
              <a:p>
                <a:endParaRPr lang="en-US" sz="3600" b="1" dirty="0"/>
              </a:p>
              <a:p>
                <a:pPr marL="342900" indent="-342900">
                  <a:lnSpc>
                    <a:spcPct val="150000"/>
                  </a:lnSpc>
                  <a:buFont typeface="Arial" panose="020B0604020202020204" pitchFamily="34" charset="0"/>
                  <a:buChar char="•"/>
                </a:pPr>
                <a:r>
                  <a:rPr lang="en-US" sz="3200" dirty="0"/>
                  <a:t>N</a:t>
                </a:r>
                <a:r>
                  <a:rPr lang="en-US" sz="3200" dirty="0">
                    <a:solidFill>
                      <a:schemeClr val="tx1"/>
                    </a:solidFill>
                  </a:rPr>
                  <a:t>umber of electrons is </a:t>
                </a:r>
                <a14:m>
                  <m:oMath xmlns:m="http://schemas.openxmlformats.org/officeDocument/2006/math">
                    <m:r>
                      <a:rPr lang="en-US" sz="3200" b="1" i="1">
                        <a:latin typeface="Cambria Math" panose="02040503050406030204" pitchFamily="18" charset="0"/>
                      </a:rPr>
                      <m:t>𝟏</m:t>
                    </m:r>
                    <m:r>
                      <a:rPr lang="en-US" sz="3200" b="1" i="0" smtClean="0">
                        <a:latin typeface="Cambria Math" panose="02040503050406030204" pitchFamily="18" charset="0"/>
                      </a:rPr>
                      <m:t> </m:t>
                    </m:r>
                    <m:r>
                      <a:rPr lang="en-US" sz="3200" b="1" i="1" smtClean="0">
                        <a:latin typeface="Cambria Math" panose="02040503050406030204" pitchFamily="18" charset="0"/>
                      </a:rPr>
                      <m:t>× </m:t>
                    </m:r>
                    <m:sSup>
                      <m:sSupPr>
                        <m:ctrlPr>
                          <a:rPr lang="en-US" sz="3200" b="1" i="1" smtClean="0">
                            <a:latin typeface="Cambria Math" panose="02040503050406030204" pitchFamily="18" charset="0"/>
                          </a:rPr>
                        </m:ctrlPr>
                      </m:sSupPr>
                      <m:e>
                        <m:r>
                          <a:rPr lang="en-US" sz="3200" b="1" i="1" smtClean="0">
                            <a:latin typeface="Cambria Math" panose="02040503050406030204" pitchFamily="18" charset="0"/>
                          </a:rPr>
                          <m:t>𝟏𝟎</m:t>
                        </m:r>
                      </m:e>
                      <m:sup>
                        <m:r>
                          <a:rPr lang="en-US" sz="3200" b="1" i="1" smtClean="0">
                            <a:latin typeface="Cambria Math" panose="02040503050406030204" pitchFamily="18" charset="0"/>
                          </a:rPr>
                          <m:t>𝟐𝟎</m:t>
                        </m:r>
                      </m:sup>
                    </m:sSup>
                  </m:oMath>
                </a14:m>
                <a:endParaRPr lang="en-US" sz="3200" b="1" dirty="0">
                  <a:solidFill>
                    <a:schemeClr val="tx1"/>
                  </a:solidFill>
                </a:endParaRPr>
              </a:p>
              <a:p>
                <a:pPr marL="342900" indent="-342900">
                  <a:lnSpc>
                    <a:spcPct val="150000"/>
                  </a:lnSpc>
                  <a:buFont typeface="Arial" panose="020B0604020202020204" pitchFamily="34" charset="0"/>
                  <a:buChar char="•"/>
                </a:pPr>
                <a:r>
                  <a:rPr lang="en-US" sz="3200" dirty="0">
                    <a:solidFill>
                      <a:schemeClr val="tx1"/>
                    </a:solidFill>
                  </a:rPr>
                  <a:t>Time duration: </a:t>
                </a:r>
                <a14:m>
                  <m:oMath xmlns:m="http://schemas.openxmlformats.org/officeDocument/2006/math">
                    <m:r>
                      <m:rPr>
                        <m:sty m:val="p"/>
                      </m:rPr>
                      <a:rPr lang="en-US" sz="3200" b="0" i="0" smtClean="0">
                        <a:solidFill>
                          <a:schemeClr val="tx1"/>
                        </a:solidFill>
                        <a:latin typeface="Cambria Math" panose="02040503050406030204" pitchFamily="18" charset="0"/>
                      </a:rPr>
                      <m:t>Δ</m:t>
                    </m:r>
                    <m:r>
                      <a:rPr lang="en-US" sz="3200" b="0" i="1" smtClean="0">
                        <a:solidFill>
                          <a:schemeClr val="tx1"/>
                        </a:solidFill>
                        <a:latin typeface="Cambria Math" panose="02040503050406030204" pitchFamily="18" charset="0"/>
                      </a:rPr>
                      <m:t>𝑡</m:t>
                    </m:r>
                    <m:r>
                      <a:rPr lang="en-US" sz="3200" b="0" i="1" smtClean="0">
                        <a:solidFill>
                          <a:schemeClr val="tx1"/>
                        </a:solidFill>
                        <a:latin typeface="Cambria Math" panose="02040503050406030204" pitchFamily="18" charset="0"/>
                      </a:rPr>
                      <m:t>=2 </m:t>
                    </m:r>
                    <m:r>
                      <a:rPr lang="en-US" sz="3200" b="0" i="1" smtClean="0">
                        <a:solidFill>
                          <a:schemeClr val="tx1"/>
                        </a:solidFill>
                        <a:latin typeface="Cambria Math" panose="02040503050406030204" pitchFamily="18" charset="0"/>
                      </a:rPr>
                      <m:t>𝑚𝑠</m:t>
                    </m:r>
                    <m:r>
                      <a:rPr lang="en-US" sz="3200" b="0" i="1" smtClean="0">
                        <a:solidFill>
                          <a:schemeClr val="tx1"/>
                        </a:solidFill>
                        <a:latin typeface="Cambria Math" panose="02040503050406030204" pitchFamily="18" charset="0"/>
                      </a:rPr>
                      <m:t>=</m:t>
                    </m:r>
                    <m:r>
                      <a:rPr lang="en-US" sz="3200" b="1" i="1" smtClean="0">
                        <a:solidFill>
                          <a:schemeClr val="tx1"/>
                        </a:solidFill>
                        <a:latin typeface="Cambria Math" panose="02040503050406030204" pitchFamily="18" charset="0"/>
                      </a:rPr>
                      <m:t>𝟐</m:t>
                    </m:r>
                    <m:r>
                      <a:rPr lang="en-US" sz="3200" b="1" i="1" smtClean="0">
                        <a:solidFill>
                          <a:schemeClr val="tx1"/>
                        </a:solidFill>
                        <a:latin typeface="Cambria Math" panose="02040503050406030204" pitchFamily="18" charset="0"/>
                      </a:rPr>
                      <m:t> × </m:t>
                    </m:r>
                    <m:sSup>
                      <m:sSupPr>
                        <m:ctrlPr>
                          <a:rPr lang="en-US" sz="3200" b="1" i="1" smtClean="0">
                            <a:solidFill>
                              <a:schemeClr val="tx1"/>
                            </a:solidFill>
                            <a:latin typeface="Cambria Math" panose="02040503050406030204" pitchFamily="18" charset="0"/>
                          </a:rPr>
                        </m:ctrlPr>
                      </m:sSupPr>
                      <m:e>
                        <m:r>
                          <a:rPr lang="en-US" sz="3200" b="1" i="1" smtClean="0">
                            <a:solidFill>
                              <a:schemeClr val="tx1"/>
                            </a:solidFill>
                            <a:latin typeface="Cambria Math" panose="02040503050406030204" pitchFamily="18" charset="0"/>
                          </a:rPr>
                          <m:t>𝟏𝟎</m:t>
                        </m:r>
                      </m:e>
                      <m:sup>
                        <m:r>
                          <a:rPr lang="en-US" sz="3200" b="1" i="1" smtClean="0">
                            <a:solidFill>
                              <a:schemeClr val="tx1"/>
                            </a:solidFill>
                            <a:latin typeface="Cambria Math" panose="02040503050406030204" pitchFamily="18" charset="0"/>
                          </a:rPr>
                          <m:t>−</m:t>
                        </m:r>
                        <m:r>
                          <a:rPr lang="en-US" sz="3200" b="1" i="1" smtClean="0">
                            <a:solidFill>
                              <a:schemeClr val="tx1"/>
                            </a:solidFill>
                            <a:latin typeface="Cambria Math" panose="02040503050406030204" pitchFamily="18" charset="0"/>
                          </a:rPr>
                          <m:t>𝟑</m:t>
                        </m:r>
                      </m:sup>
                    </m:sSup>
                    <m:r>
                      <a:rPr lang="en-US" sz="3200" b="1" i="1" smtClean="0">
                        <a:solidFill>
                          <a:schemeClr val="tx1"/>
                        </a:solidFill>
                        <a:latin typeface="Cambria Math" panose="02040503050406030204" pitchFamily="18" charset="0"/>
                      </a:rPr>
                      <m:t> </m:t>
                    </m:r>
                    <m:r>
                      <a:rPr lang="en-US" sz="3200" b="1" i="1" smtClean="0">
                        <a:solidFill>
                          <a:schemeClr val="tx1"/>
                        </a:solidFill>
                        <a:latin typeface="Cambria Math" panose="02040503050406030204" pitchFamily="18" charset="0"/>
                      </a:rPr>
                      <m:t>𝒔</m:t>
                    </m:r>
                  </m:oMath>
                </a14:m>
                <a:r>
                  <a:rPr lang="en-US" sz="3200" b="1" dirty="0">
                    <a:solidFill>
                      <a:schemeClr val="tx1"/>
                    </a:solidFill>
                  </a:rPr>
                  <a:t> </a:t>
                </a:r>
              </a:p>
              <a:p>
                <a:pPr marL="342900" indent="-342900">
                  <a:lnSpc>
                    <a:spcPct val="150000"/>
                  </a:lnSpc>
                  <a:buFont typeface="Arial" panose="020B0604020202020204" pitchFamily="34" charset="0"/>
                  <a:buChar char="•"/>
                </a:pPr>
                <a:r>
                  <a:rPr lang="en-US" sz="3200" dirty="0"/>
                  <a:t>Charge of one electron: </a:t>
                </a:r>
                <a14:m>
                  <m:oMath xmlns:m="http://schemas.openxmlformats.org/officeDocument/2006/math">
                    <m:r>
                      <a:rPr lang="en-US" sz="3200" b="1" i="1" smtClean="0">
                        <a:solidFill>
                          <a:schemeClr val="tx1"/>
                        </a:solidFill>
                        <a:latin typeface="Cambria Math" panose="02040503050406030204" pitchFamily="18" charset="0"/>
                      </a:rPr>
                      <m:t>−</m:t>
                    </m:r>
                    <m:r>
                      <a:rPr lang="en-US" sz="3200" b="1" i="1" smtClean="0">
                        <a:solidFill>
                          <a:schemeClr val="tx1"/>
                        </a:solidFill>
                        <a:latin typeface="Cambria Math" panose="02040503050406030204" pitchFamily="18" charset="0"/>
                      </a:rPr>
                      <m:t>𝟏</m:t>
                    </m:r>
                    <m:r>
                      <a:rPr lang="en-US" sz="3200" b="1" i="1" smtClean="0">
                        <a:solidFill>
                          <a:schemeClr val="tx1"/>
                        </a:solidFill>
                        <a:latin typeface="Cambria Math" panose="02040503050406030204" pitchFamily="18" charset="0"/>
                      </a:rPr>
                      <m:t>.</m:t>
                    </m:r>
                    <m:r>
                      <a:rPr lang="en-US" sz="3200" b="1" i="1" smtClean="0">
                        <a:solidFill>
                          <a:schemeClr val="tx1"/>
                        </a:solidFill>
                        <a:latin typeface="Cambria Math" panose="02040503050406030204" pitchFamily="18" charset="0"/>
                      </a:rPr>
                      <m:t>𝟔</m:t>
                    </m:r>
                    <m:r>
                      <a:rPr lang="en-US" sz="3200" b="1" i="1" smtClean="0">
                        <a:solidFill>
                          <a:schemeClr val="tx1"/>
                        </a:solidFill>
                        <a:latin typeface="Cambria Math" panose="02040503050406030204" pitchFamily="18" charset="0"/>
                      </a:rPr>
                      <m:t> × </m:t>
                    </m:r>
                    <m:sSup>
                      <m:sSupPr>
                        <m:ctrlPr>
                          <a:rPr lang="en-US" sz="3200" b="1" i="1" smtClean="0">
                            <a:solidFill>
                              <a:schemeClr val="tx1"/>
                            </a:solidFill>
                            <a:latin typeface="Cambria Math" panose="02040503050406030204" pitchFamily="18" charset="0"/>
                          </a:rPr>
                        </m:ctrlPr>
                      </m:sSupPr>
                      <m:e>
                        <m:r>
                          <a:rPr lang="en-US" sz="3200" b="1" i="1" smtClean="0">
                            <a:solidFill>
                              <a:schemeClr val="tx1"/>
                            </a:solidFill>
                            <a:latin typeface="Cambria Math" panose="02040503050406030204" pitchFamily="18" charset="0"/>
                          </a:rPr>
                          <m:t>𝟏𝟎</m:t>
                        </m:r>
                      </m:e>
                      <m:sup>
                        <m:r>
                          <a:rPr lang="en-US" sz="3200" b="1" i="1" smtClean="0">
                            <a:solidFill>
                              <a:schemeClr val="tx1"/>
                            </a:solidFill>
                            <a:latin typeface="Cambria Math" panose="02040503050406030204" pitchFamily="18" charset="0"/>
                          </a:rPr>
                          <m:t>−</m:t>
                        </m:r>
                        <m:r>
                          <a:rPr lang="en-US" sz="3200" b="1" i="1" smtClean="0">
                            <a:solidFill>
                              <a:schemeClr val="tx1"/>
                            </a:solidFill>
                            <a:latin typeface="Cambria Math" panose="02040503050406030204" pitchFamily="18" charset="0"/>
                          </a:rPr>
                          <m:t>𝟏𝟗</m:t>
                        </m:r>
                      </m:sup>
                    </m:sSup>
                    <m:r>
                      <a:rPr lang="en-US" sz="3200" b="1" i="1" smtClean="0">
                        <a:solidFill>
                          <a:schemeClr val="tx1"/>
                        </a:solidFill>
                        <a:latin typeface="Cambria Math" panose="02040503050406030204" pitchFamily="18" charset="0"/>
                      </a:rPr>
                      <m:t> </m:t>
                    </m:r>
                    <m:r>
                      <a:rPr lang="en-US" sz="3200" b="1" i="1" smtClean="0">
                        <a:solidFill>
                          <a:schemeClr val="tx1"/>
                        </a:solidFill>
                        <a:latin typeface="Cambria Math" panose="02040503050406030204" pitchFamily="18" charset="0"/>
                      </a:rPr>
                      <m:t>𝑪</m:t>
                    </m:r>
                  </m:oMath>
                </a14:m>
                <a:r>
                  <a:rPr lang="en-US" sz="3200" b="1" dirty="0">
                    <a:solidFill>
                      <a:schemeClr val="tx1"/>
                    </a:solidFill>
                  </a:rPr>
                  <a:t> </a:t>
                </a:r>
              </a:p>
            </p:txBody>
          </p:sp>
        </mc:Choice>
        <mc:Fallback xmlns="">
          <p:sp>
            <p:nvSpPr>
              <p:cNvPr id="5" name="TextBox 4">
                <a:extLst>
                  <a:ext uri="{FF2B5EF4-FFF2-40B4-BE49-F238E27FC236}">
                    <a16:creationId xmlns:a16="http://schemas.microsoft.com/office/drawing/2014/main" id="{4DD93305-895B-D54F-27AD-B71579218146}"/>
                  </a:ext>
                </a:extLst>
              </p:cNvPr>
              <p:cNvSpPr txBox="1">
                <a:spLocks noRot="1" noChangeAspect="1" noMove="1" noResize="1" noEditPoints="1" noAdjustHandles="1" noChangeArrowheads="1" noChangeShapeType="1" noTextEdit="1"/>
              </p:cNvSpPr>
              <p:nvPr/>
            </p:nvSpPr>
            <p:spPr>
              <a:xfrm>
                <a:off x="376990" y="2512470"/>
                <a:ext cx="11438020" cy="3357394"/>
              </a:xfrm>
              <a:prstGeom prst="rect">
                <a:avLst/>
              </a:prstGeom>
              <a:blipFill>
                <a:blip r:embed="rId3"/>
                <a:stretch>
                  <a:fillRect l="-1652" t="-2722" b="-5989"/>
                </a:stretch>
              </a:blipFill>
            </p:spPr>
            <p:txBody>
              <a:bodyPr/>
              <a:lstStyle/>
              <a:p>
                <a:r>
                  <a:rPr lang="en-US">
                    <a:noFill/>
                  </a:rPr>
                  <a:t> </a:t>
                </a:r>
              </a:p>
            </p:txBody>
          </p:sp>
        </mc:Fallback>
      </mc:AlternateContent>
    </p:spTree>
    <p:extLst>
      <p:ext uri="{BB962C8B-B14F-4D97-AF65-F5344CB8AC3E}">
        <p14:creationId xmlns:p14="http://schemas.microsoft.com/office/powerpoint/2010/main" val="2521279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77E3AF6-CDE7-7868-BFC4-28E383A4AE17}"/>
                  </a:ext>
                </a:extLst>
              </p:cNvPr>
              <p:cNvSpPr txBox="1"/>
              <p:nvPr/>
            </p:nvSpPr>
            <p:spPr>
              <a:xfrm>
                <a:off x="404037" y="346216"/>
                <a:ext cx="11568223" cy="5565113"/>
              </a:xfrm>
              <a:prstGeom prst="rect">
                <a:avLst/>
              </a:prstGeom>
              <a:noFill/>
            </p:spPr>
            <p:txBody>
              <a:bodyPr wrap="square">
                <a:spAutoFit/>
              </a:bodyPr>
              <a:lstStyle/>
              <a:p>
                <a:r>
                  <a:rPr lang="en-US" sz="3600" b="1" dirty="0">
                    <a:solidFill>
                      <a:srgbClr val="C00000"/>
                    </a:solidFill>
                  </a:rPr>
                  <a:t>(Plan)</a:t>
                </a:r>
              </a:p>
              <a:p>
                <a:endParaRPr lang="en-US" sz="3600" b="1" dirty="0">
                  <a:solidFill>
                    <a:srgbClr val="C00000"/>
                  </a:solidFill>
                </a:endParaRPr>
              </a:p>
              <a:p>
                <a:r>
                  <a:rPr lang="en-US" sz="3600" dirty="0">
                    <a:solidFill>
                      <a:schemeClr val="tx1"/>
                    </a:solidFill>
                  </a:rPr>
                  <a:t>Use the formula for electric current:</a:t>
                </a:r>
              </a:p>
              <a:p>
                <a:endParaRPr lang="en-US" sz="3600" dirty="0">
                  <a:solidFill>
                    <a:schemeClr val="tx1"/>
                  </a:solidFill>
                </a:endParaRPr>
              </a:p>
              <a:p>
                <a:pPr/>
                <a14:m>
                  <m:oMathPara xmlns:m="http://schemas.openxmlformats.org/officeDocument/2006/math">
                    <m:oMathParaPr>
                      <m:jc m:val="centerGroup"/>
                    </m:oMathParaPr>
                    <m:oMath xmlns:m="http://schemas.openxmlformats.org/officeDocument/2006/math">
                      <m:r>
                        <a:rPr lang="en-US" sz="3600" b="1" i="1" kern="1200" smtClean="0">
                          <a:solidFill>
                            <a:schemeClr val="tx1"/>
                          </a:solidFill>
                          <a:latin typeface="Cambria Math" panose="02040503050406030204" pitchFamily="18" charset="0"/>
                          <a:ea typeface="+mn-ea"/>
                          <a:cs typeface="+mn-cs"/>
                        </a:rPr>
                        <m:t>𝑰</m:t>
                      </m:r>
                      <m:r>
                        <a:rPr lang="en-US" sz="3600" b="1" i="1" kern="1200" smtClean="0">
                          <a:solidFill>
                            <a:schemeClr val="tx1"/>
                          </a:solidFill>
                          <a:latin typeface="Cambria Math" panose="02040503050406030204" pitchFamily="18" charset="0"/>
                          <a:ea typeface="+mn-ea"/>
                          <a:cs typeface="+mn-cs"/>
                        </a:rPr>
                        <m:t>=</m:t>
                      </m:r>
                      <m:f>
                        <m:fPr>
                          <m:ctrlPr>
                            <a:rPr lang="en-US" sz="3600" b="1" i="1" kern="1200" smtClean="0">
                              <a:solidFill>
                                <a:schemeClr val="tx1"/>
                              </a:solidFill>
                              <a:latin typeface="Cambria Math" panose="02040503050406030204" pitchFamily="18" charset="0"/>
                              <a:ea typeface="+mn-ea"/>
                              <a:cs typeface="+mn-cs"/>
                            </a:rPr>
                          </m:ctrlPr>
                        </m:fPr>
                        <m:num>
                          <m:r>
                            <a:rPr lang="en-US" sz="3600" b="1" i="0" kern="1200" smtClean="0">
                              <a:solidFill>
                                <a:schemeClr val="tx1"/>
                              </a:solidFill>
                              <a:latin typeface="Cambria Math" panose="02040503050406030204" pitchFamily="18" charset="0"/>
                              <a:ea typeface="+mn-ea"/>
                              <a:cs typeface="+mn-cs"/>
                            </a:rPr>
                            <m:t>𝚫</m:t>
                          </m:r>
                          <m:r>
                            <a:rPr lang="en-US" sz="3600" b="1" i="1" kern="1200" smtClean="0">
                              <a:solidFill>
                                <a:schemeClr val="tx1"/>
                              </a:solidFill>
                              <a:latin typeface="Cambria Math" panose="02040503050406030204" pitchFamily="18" charset="0"/>
                              <a:ea typeface="+mn-ea"/>
                              <a:cs typeface="+mn-cs"/>
                            </a:rPr>
                            <m:t>𝑸</m:t>
                          </m:r>
                        </m:num>
                        <m:den>
                          <m:r>
                            <a:rPr lang="en-US" sz="3600" b="1" i="0" kern="1200" smtClean="0">
                              <a:solidFill>
                                <a:schemeClr val="tx1"/>
                              </a:solidFill>
                              <a:latin typeface="Cambria Math" panose="02040503050406030204" pitchFamily="18" charset="0"/>
                              <a:ea typeface="+mn-ea"/>
                              <a:cs typeface="+mn-cs"/>
                            </a:rPr>
                            <m:t>𝚫</m:t>
                          </m:r>
                          <m:r>
                            <a:rPr lang="en-US" sz="3600" b="1" i="1" kern="1200" smtClean="0">
                              <a:solidFill>
                                <a:schemeClr val="tx1"/>
                              </a:solidFill>
                              <a:latin typeface="Cambria Math" panose="02040503050406030204" pitchFamily="18" charset="0"/>
                              <a:ea typeface="+mn-ea"/>
                              <a:cs typeface="+mn-cs"/>
                            </a:rPr>
                            <m:t>𝒕</m:t>
                          </m:r>
                        </m:den>
                      </m:f>
                    </m:oMath>
                  </m:oMathPara>
                </a14:m>
                <a:endParaRPr lang="en-US" sz="3600" b="1" kern="1200" dirty="0">
                  <a:solidFill>
                    <a:schemeClr val="tx1"/>
                  </a:solidFill>
                  <a:ea typeface="+mn-ea"/>
                  <a:cs typeface="+mn-cs"/>
                </a:endParaRPr>
              </a:p>
              <a:p>
                <a:endParaRPr lang="en-US" sz="3600" dirty="0">
                  <a:solidFill>
                    <a:schemeClr val="tx1"/>
                  </a:solidFill>
                </a:endParaRPr>
              </a:p>
              <a:p>
                <a:r>
                  <a:rPr lang="en-US" sz="3600" dirty="0">
                    <a:solidFill>
                      <a:schemeClr val="tx1"/>
                    </a:solidFill>
                  </a:rPr>
                  <a:t>But first calculate the total charge transferred:</a:t>
                </a:r>
                <a:endParaRPr lang="en-US" sz="3600" i="1" dirty="0">
                  <a:solidFill>
                    <a:schemeClr val="tx1"/>
                  </a:solidFill>
                </a:endParaRPr>
              </a:p>
              <a:p>
                <a:endParaRPr lang="en-US" sz="3600" i="1" dirty="0">
                  <a:solidFill>
                    <a:schemeClr val="tx1"/>
                  </a:solidFill>
                </a:endParaRPr>
              </a:p>
              <a:p>
                <a:pPr/>
                <a14:m>
                  <m:oMathPara xmlns:m="http://schemas.openxmlformats.org/officeDocument/2006/math">
                    <m:oMathParaPr>
                      <m:jc m:val="centerGroup"/>
                    </m:oMathParaPr>
                    <m:oMath xmlns:m="http://schemas.openxmlformats.org/officeDocument/2006/math">
                      <m:r>
                        <m:rPr>
                          <m:sty m:val="p"/>
                        </m:rPr>
                        <a:rPr lang="en-US" sz="3600" b="0" i="0" smtClean="0">
                          <a:solidFill>
                            <a:schemeClr val="tx1"/>
                          </a:solidFill>
                          <a:latin typeface="Cambria Math" panose="02040503050406030204" pitchFamily="18" charset="0"/>
                        </a:rPr>
                        <m:t>Δ</m:t>
                      </m:r>
                      <m:r>
                        <a:rPr lang="en-US" sz="3600" b="0" i="1" smtClean="0">
                          <a:solidFill>
                            <a:schemeClr val="tx1"/>
                          </a:solidFill>
                          <a:latin typeface="Cambria Math" panose="02040503050406030204" pitchFamily="18" charset="0"/>
                        </a:rPr>
                        <m:t>𝑄</m:t>
                      </m:r>
                      <m:r>
                        <a:rPr lang="en-US" sz="3600" b="0" i="1" smtClean="0">
                          <a:solidFill>
                            <a:schemeClr val="tx1"/>
                          </a:solidFill>
                          <a:latin typeface="Cambria Math" panose="02040503050406030204" pitchFamily="18" charset="0"/>
                        </a:rPr>
                        <m:t>=</m:t>
                      </m:r>
                      <m:sSup>
                        <m:sSupPr>
                          <m:ctrlPr>
                            <a:rPr lang="en-US" sz="3600" b="0" i="1" smtClean="0">
                              <a:solidFill>
                                <a:schemeClr val="tx1"/>
                              </a:solidFill>
                              <a:latin typeface="Cambria Math" panose="02040503050406030204" pitchFamily="18" charset="0"/>
                            </a:rPr>
                          </m:ctrlPr>
                        </m:sSupPr>
                        <m:e>
                          <m:r>
                            <a:rPr lang="en-US" sz="3600" b="0" i="1" smtClean="0">
                              <a:solidFill>
                                <a:schemeClr val="tx1"/>
                              </a:solidFill>
                              <a:latin typeface="Cambria Math" panose="02040503050406030204" pitchFamily="18" charset="0"/>
                            </a:rPr>
                            <m:t>(1 × 10</m:t>
                          </m:r>
                        </m:e>
                        <m:sup>
                          <m:r>
                            <a:rPr lang="en-US" sz="3600" b="0" i="1" smtClean="0">
                              <a:solidFill>
                                <a:schemeClr val="tx1"/>
                              </a:solidFill>
                              <a:latin typeface="Cambria Math" panose="02040503050406030204" pitchFamily="18" charset="0"/>
                            </a:rPr>
                            <m:t>20</m:t>
                          </m:r>
                        </m:sup>
                      </m:sSup>
                      <m:r>
                        <a:rPr lang="en-US" sz="3600" b="0" i="1" smtClean="0">
                          <a:solidFill>
                            <a:schemeClr val="tx1"/>
                          </a:solidFill>
                          <a:latin typeface="Cambria Math" panose="02040503050406030204" pitchFamily="18" charset="0"/>
                        </a:rPr>
                        <m:t>)</m:t>
                      </m:r>
                      <m:d>
                        <m:dPr>
                          <m:ctrlPr>
                            <a:rPr lang="en-US" sz="3600" b="0" i="1" smtClean="0">
                              <a:solidFill>
                                <a:schemeClr val="tx1"/>
                              </a:solidFill>
                              <a:latin typeface="Cambria Math" panose="02040503050406030204" pitchFamily="18" charset="0"/>
                            </a:rPr>
                          </m:ctrlPr>
                        </m:dPr>
                        <m:e>
                          <m:r>
                            <a:rPr lang="en-US" sz="3600" b="0" i="1" smtClean="0">
                              <a:solidFill>
                                <a:schemeClr val="tx1"/>
                              </a:solidFill>
                              <a:latin typeface="Cambria Math" panose="02040503050406030204" pitchFamily="18" charset="0"/>
                            </a:rPr>
                            <m:t>−1.6 × </m:t>
                          </m:r>
                          <m:sSup>
                            <m:sSupPr>
                              <m:ctrlPr>
                                <a:rPr lang="en-US" sz="3600" b="0" i="1" smtClean="0">
                                  <a:solidFill>
                                    <a:schemeClr val="tx1"/>
                                  </a:solidFill>
                                  <a:latin typeface="Cambria Math" panose="02040503050406030204" pitchFamily="18" charset="0"/>
                                </a:rPr>
                              </m:ctrlPr>
                            </m:sSupPr>
                            <m:e>
                              <m:r>
                                <a:rPr lang="en-US" sz="3600" b="0" i="1" smtClean="0">
                                  <a:solidFill>
                                    <a:schemeClr val="tx1"/>
                                  </a:solidFill>
                                  <a:latin typeface="Cambria Math" panose="02040503050406030204" pitchFamily="18" charset="0"/>
                                </a:rPr>
                                <m:t>10</m:t>
                              </m:r>
                            </m:e>
                            <m:sup>
                              <m:r>
                                <a:rPr lang="en-US" sz="3600" b="0" i="1" smtClean="0">
                                  <a:solidFill>
                                    <a:schemeClr val="tx1"/>
                                  </a:solidFill>
                                  <a:latin typeface="Cambria Math" panose="02040503050406030204" pitchFamily="18" charset="0"/>
                                </a:rPr>
                                <m:t>−19</m:t>
                              </m:r>
                            </m:sup>
                          </m:sSup>
                          <m:r>
                            <a:rPr lang="en-US" sz="3600" b="0" i="1" smtClean="0">
                              <a:solidFill>
                                <a:schemeClr val="tx1"/>
                              </a:solidFill>
                              <a:latin typeface="Cambria Math" panose="02040503050406030204" pitchFamily="18" charset="0"/>
                            </a:rPr>
                            <m:t> </m:t>
                          </m:r>
                          <m:r>
                            <a:rPr lang="en-US" sz="3600" b="0" i="1" smtClean="0">
                              <a:solidFill>
                                <a:schemeClr val="tx1"/>
                              </a:solidFill>
                              <a:latin typeface="Cambria Math" panose="02040503050406030204" pitchFamily="18" charset="0"/>
                            </a:rPr>
                            <m:t>𝐶</m:t>
                          </m:r>
                        </m:e>
                      </m:d>
                      <m:r>
                        <a:rPr lang="en-US" sz="3600" b="0" i="1" smtClean="0">
                          <a:solidFill>
                            <a:schemeClr val="tx1"/>
                          </a:solidFill>
                          <a:latin typeface="Cambria Math" panose="02040503050406030204" pitchFamily="18" charset="0"/>
                        </a:rPr>
                        <m:t>=−16 </m:t>
                      </m:r>
                      <m:r>
                        <a:rPr lang="en-US" sz="3600" b="0" i="1" smtClean="0">
                          <a:solidFill>
                            <a:schemeClr val="tx1"/>
                          </a:solidFill>
                          <a:latin typeface="Cambria Math" panose="02040503050406030204" pitchFamily="18" charset="0"/>
                        </a:rPr>
                        <m:t>𝐶</m:t>
                      </m:r>
                    </m:oMath>
                  </m:oMathPara>
                </a14:m>
                <a:endParaRPr lang="en-US" sz="3600" i="1" dirty="0"/>
              </a:p>
            </p:txBody>
          </p:sp>
        </mc:Choice>
        <mc:Fallback xmlns="">
          <p:sp>
            <p:nvSpPr>
              <p:cNvPr id="9" name="TextBox 8">
                <a:extLst>
                  <a:ext uri="{FF2B5EF4-FFF2-40B4-BE49-F238E27FC236}">
                    <a16:creationId xmlns:a16="http://schemas.microsoft.com/office/drawing/2014/main" id="{A77E3AF6-CDE7-7868-BFC4-28E383A4AE17}"/>
                  </a:ext>
                </a:extLst>
              </p:cNvPr>
              <p:cNvSpPr txBox="1">
                <a:spLocks noRot="1" noChangeAspect="1" noMove="1" noResize="1" noEditPoints="1" noAdjustHandles="1" noChangeArrowheads="1" noChangeShapeType="1" noTextEdit="1"/>
              </p:cNvSpPr>
              <p:nvPr/>
            </p:nvSpPr>
            <p:spPr>
              <a:xfrm>
                <a:off x="404037" y="346216"/>
                <a:ext cx="11568223" cy="5565113"/>
              </a:xfrm>
              <a:prstGeom prst="rect">
                <a:avLst/>
              </a:prstGeom>
              <a:blipFill>
                <a:blip r:embed="rId2"/>
                <a:stretch>
                  <a:fillRect l="-1535" t="-1822" b="-2050"/>
                </a:stretch>
              </a:blipFill>
            </p:spPr>
            <p:txBody>
              <a:bodyPr/>
              <a:lstStyle/>
              <a:p>
                <a:r>
                  <a:rPr lang="en-US">
                    <a:noFill/>
                  </a:rPr>
                  <a:t> </a:t>
                </a:r>
              </a:p>
            </p:txBody>
          </p:sp>
        </mc:Fallback>
      </mc:AlternateContent>
    </p:spTree>
    <p:extLst>
      <p:ext uri="{BB962C8B-B14F-4D97-AF65-F5344CB8AC3E}">
        <p14:creationId xmlns:p14="http://schemas.microsoft.com/office/powerpoint/2010/main" val="2573558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AEC44-12AE-8551-29B9-BB214B52EC87}"/>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1B279E1A-DEB0-4B1A-74CB-4178B49559F7}"/>
              </a:ext>
            </a:extLst>
          </p:cNvPr>
          <p:cNvSpPr txBox="1"/>
          <p:nvPr/>
        </p:nvSpPr>
        <p:spPr>
          <a:xfrm>
            <a:off x="669292" y="469267"/>
            <a:ext cx="6096000" cy="1754326"/>
          </a:xfrm>
          <a:prstGeom prst="rect">
            <a:avLst/>
          </a:prstGeom>
          <a:noFill/>
        </p:spPr>
        <p:txBody>
          <a:bodyPr wrap="square">
            <a:spAutoFit/>
          </a:bodyPr>
          <a:lstStyle/>
          <a:p>
            <a:r>
              <a:rPr lang="en-US" sz="3600" b="1" dirty="0">
                <a:solidFill>
                  <a:srgbClr val="C00000"/>
                </a:solidFill>
              </a:rPr>
              <a:t>(Execute) </a:t>
            </a:r>
            <a:endParaRPr lang="en-US" sz="3600" b="1" dirty="0"/>
          </a:p>
          <a:p>
            <a:endParaRPr lang="en-US" sz="3600" b="1" dirty="0"/>
          </a:p>
          <a:p>
            <a:r>
              <a:rPr lang="en-US" sz="3600" dirty="0"/>
              <a:t>Substitute values:</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1E7C07BF-F750-2A1A-9994-01838D12C770}"/>
                  </a:ext>
                </a:extLst>
              </p:cNvPr>
              <p:cNvSpPr txBox="1"/>
              <p:nvPr/>
            </p:nvSpPr>
            <p:spPr>
              <a:xfrm>
                <a:off x="669292" y="3045839"/>
                <a:ext cx="8450928" cy="2246834"/>
              </a:xfrm>
              <a:prstGeom prst="rect">
                <a:avLst/>
              </a:prstGeom>
              <a:noFill/>
            </p:spPr>
            <p:txBody>
              <a:bodyPr wrap="square">
                <a:spAutoFit/>
              </a:bodyPr>
              <a:lstStyle/>
              <a:p>
                <a14:m>
                  <m:oMath xmlns:m="http://schemas.openxmlformats.org/officeDocument/2006/math">
                    <m:r>
                      <a:rPr lang="en-US" sz="3600" b="1" i="1" kern="1200" smtClean="0">
                        <a:solidFill>
                          <a:schemeClr val="tx1"/>
                        </a:solidFill>
                        <a:latin typeface="Cambria Math" panose="02040503050406030204" pitchFamily="18" charset="0"/>
                      </a:rPr>
                      <m:t>𝑰</m:t>
                    </m:r>
                    <m:r>
                      <a:rPr lang="en-US" sz="3600" b="1" i="1" kern="1200" smtClean="0">
                        <a:solidFill>
                          <a:schemeClr val="tx1"/>
                        </a:solidFill>
                        <a:latin typeface="Cambria Math" panose="02040503050406030204" pitchFamily="18" charset="0"/>
                      </a:rPr>
                      <m:t>=</m:t>
                    </m:r>
                    <m:f>
                      <m:fPr>
                        <m:ctrlPr>
                          <a:rPr lang="en-US" sz="3600" b="1" i="1" kern="1200" smtClean="0">
                            <a:solidFill>
                              <a:schemeClr val="tx1"/>
                            </a:solidFill>
                            <a:latin typeface="Cambria Math" panose="02040503050406030204" pitchFamily="18" charset="0"/>
                          </a:rPr>
                        </m:ctrlPr>
                      </m:fPr>
                      <m:num>
                        <m:r>
                          <a:rPr lang="en-US" sz="3600" b="1" i="0" kern="1200" smtClean="0">
                            <a:solidFill>
                              <a:schemeClr val="tx1"/>
                            </a:solidFill>
                            <a:latin typeface="Cambria Math" panose="02040503050406030204" pitchFamily="18" charset="0"/>
                          </a:rPr>
                          <m:t>𝚫</m:t>
                        </m:r>
                        <m:r>
                          <a:rPr lang="en-US" sz="3600" b="1" i="1" kern="1200" smtClean="0">
                            <a:solidFill>
                              <a:schemeClr val="tx1"/>
                            </a:solidFill>
                            <a:latin typeface="Cambria Math" panose="02040503050406030204" pitchFamily="18" charset="0"/>
                          </a:rPr>
                          <m:t>𝑸</m:t>
                        </m:r>
                      </m:num>
                      <m:den>
                        <m:r>
                          <a:rPr lang="en-US" sz="3600" b="1" i="0" kern="1200" smtClean="0">
                            <a:solidFill>
                              <a:schemeClr val="tx1"/>
                            </a:solidFill>
                            <a:latin typeface="Cambria Math" panose="02040503050406030204" pitchFamily="18" charset="0"/>
                          </a:rPr>
                          <m:t>𝚫</m:t>
                        </m:r>
                        <m:r>
                          <a:rPr lang="en-US" sz="3600" b="1" i="1" kern="1200" smtClean="0">
                            <a:solidFill>
                              <a:schemeClr val="tx1"/>
                            </a:solidFill>
                            <a:latin typeface="Cambria Math" panose="02040503050406030204" pitchFamily="18" charset="0"/>
                          </a:rPr>
                          <m:t>𝒕</m:t>
                        </m:r>
                      </m:den>
                    </m:f>
                  </m:oMath>
                </a14:m>
                <a:r>
                  <a:rPr lang="en-US" sz="3600" b="1" i="1" kern="1200" dirty="0">
                    <a:solidFill>
                      <a:schemeClr val="tx1"/>
                    </a:solidFill>
                    <a:latin typeface="Cambria Math" panose="02040503050406030204" pitchFamily="18" charset="0"/>
                  </a:rPr>
                  <a:t> </a:t>
                </a:r>
              </a:p>
              <a:p>
                <a:endParaRPr lang="en-US" sz="3600" b="1" i="1" kern="1200" dirty="0">
                  <a:solidFill>
                    <a:schemeClr val="tx1"/>
                  </a:solidFill>
                  <a:latin typeface="Cambria Math" panose="02040503050406030204" pitchFamily="18" charset="0"/>
                </a:endParaRPr>
              </a:p>
              <a:p>
                <a14:m>
                  <m:oMath xmlns:m="http://schemas.openxmlformats.org/officeDocument/2006/math">
                    <m:r>
                      <a:rPr lang="en-US" sz="3600" b="1" i="1" smtClean="0">
                        <a:solidFill>
                          <a:schemeClr val="tx1"/>
                        </a:solidFill>
                        <a:latin typeface="Cambria Math" panose="02040503050406030204" pitchFamily="18" charset="0"/>
                      </a:rPr>
                      <m:t>𝑰</m:t>
                    </m:r>
                    <m:r>
                      <a:rPr lang="en-US" sz="3600" b="1" i="1" smtClean="0">
                        <a:solidFill>
                          <a:schemeClr val="tx1"/>
                        </a:solidFill>
                        <a:latin typeface="Cambria Math" panose="02040503050406030204" pitchFamily="18" charset="0"/>
                      </a:rPr>
                      <m:t>=</m:t>
                    </m:r>
                    <m:f>
                      <m:fPr>
                        <m:ctrlPr>
                          <a:rPr lang="en-US" sz="3600" b="1" i="1">
                            <a:solidFill>
                              <a:schemeClr val="tx1"/>
                            </a:solidFill>
                            <a:latin typeface="Cambria Math" panose="02040503050406030204" pitchFamily="18" charset="0"/>
                          </a:rPr>
                        </m:ctrlPr>
                      </m:fPr>
                      <m:num>
                        <m:r>
                          <a:rPr lang="en-US" sz="3600" b="1" i="1" smtClean="0">
                            <a:solidFill>
                              <a:schemeClr val="tx1"/>
                            </a:solidFill>
                            <a:latin typeface="Cambria Math" panose="02040503050406030204" pitchFamily="18" charset="0"/>
                          </a:rPr>
                          <m:t>−</m:t>
                        </m:r>
                        <m:r>
                          <a:rPr lang="en-US" sz="3600" b="1" i="1" smtClean="0">
                            <a:solidFill>
                              <a:schemeClr val="tx1"/>
                            </a:solidFill>
                            <a:latin typeface="Cambria Math" panose="02040503050406030204" pitchFamily="18" charset="0"/>
                          </a:rPr>
                          <m:t>𝟏𝟔</m:t>
                        </m:r>
                        <m:r>
                          <a:rPr lang="en-US" sz="3600" b="1" i="1" smtClean="0">
                            <a:solidFill>
                              <a:schemeClr val="tx1"/>
                            </a:solidFill>
                            <a:latin typeface="Cambria Math" panose="02040503050406030204" pitchFamily="18" charset="0"/>
                          </a:rPr>
                          <m:t> </m:t>
                        </m:r>
                        <m:r>
                          <a:rPr lang="en-US" sz="3600" b="1" i="1" smtClean="0">
                            <a:solidFill>
                              <a:schemeClr val="tx1"/>
                            </a:solidFill>
                            <a:latin typeface="Cambria Math" panose="02040503050406030204" pitchFamily="18" charset="0"/>
                          </a:rPr>
                          <m:t>𝑪</m:t>
                        </m:r>
                      </m:num>
                      <m:den>
                        <m:r>
                          <a:rPr lang="en-US" sz="3600" b="1" i="1" smtClean="0">
                            <a:solidFill>
                              <a:schemeClr val="tx1"/>
                            </a:solidFill>
                            <a:latin typeface="Cambria Math" panose="02040503050406030204" pitchFamily="18" charset="0"/>
                          </a:rPr>
                          <m:t>𝟐</m:t>
                        </m:r>
                        <m:r>
                          <a:rPr lang="en-US" sz="3600" b="1" i="1" smtClean="0">
                            <a:solidFill>
                              <a:schemeClr val="tx1"/>
                            </a:solidFill>
                            <a:latin typeface="Cambria Math" panose="02040503050406030204" pitchFamily="18" charset="0"/>
                          </a:rPr>
                          <m:t> × </m:t>
                        </m:r>
                        <m:r>
                          <a:rPr lang="en-US" sz="3600" b="1" i="1" smtClean="0">
                            <a:solidFill>
                              <a:schemeClr val="tx1"/>
                            </a:solidFill>
                            <a:latin typeface="Cambria Math" panose="02040503050406030204" pitchFamily="18" charset="0"/>
                          </a:rPr>
                          <m:t>𝟏</m:t>
                        </m:r>
                        <m:sSup>
                          <m:sSupPr>
                            <m:ctrlPr>
                              <a:rPr lang="en-US" sz="3600" b="1" i="1" smtClean="0">
                                <a:solidFill>
                                  <a:schemeClr val="tx1"/>
                                </a:solidFill>
                                <a:latin typeface="Cambria Math" panose="02040503050406030204" pitchFamily="18" charset="0"/>
                              </a:rPr>
                            </m:ctrlPr>
                          </m:sSupPr>
                          <m:e>
                            <m:r>
                              <a:rPr lang="en-US" sz="3600" b="1" i="1" smtClean="0">
                                <a:solidFill>
                                  <a:schemeClr val="tx1"/>
                                </a:solidFill>
                                <a:latin typeface="Cambria Math" panose="02040503050406030204" pitchFamily="18" charset="0"/>
                              </a:rPr>
                              <m:t>𝟎</m:t>
                            </m:r>
                          </m:e>
                          <m:sup>
                            <m:r>
                              <a:rPr lang="en-US" sz="3600" b="1" i="1" smtClean="0">
                                <a:solidFill>
                                  <a:schemeClr val="tx1"/>
                                </a:solidFill>
                                <a:latin typeface="Cambria Math" panose="02040503050406030204" pitchFamily="18" charset="0"/>
                              </a:rPr>
                              <m:t>−</m:t>
                            </m:r>
                            <m:r>
                              <a:rPr lang="en-US" sz="3600" b="1" i="1" smtClean="0">
                                <a:solidFill>
                                  <a:schemeClr val="tx1"/>
                                </a:solidFill>
                                <a:latin typeface="Cambria Math" panose="02040503050406030204" pitchFamily="18" charset="0"/>
                              </a:rPr>
                              <m:t>𝟑</m:t>
                            </m:r>
                          </m:sup>
                        </m:sSup>
                        <m:r>
                          <a:rPr lang="en-US" sz="3600" b="1" i="1" smtClean="0">
                            <a:solidFill>
                              <a:schemeClr val="tx1"/>
                            </a:solidFill>
                            <a:latin typeface="Cambria Math" panose="02040503050406030204" pitchFamily="18" charset="0"/>
                          </a:rPr>
                          <m:t> </m:t>
                        </m:r>
                        <m:r>
                          <a:rPr lang="en-US" sz="3600" b="1" i="1" smtClean="0">
                            <a:solidFill>
                              <a:schemeClr val="tx1"/>
                            </a:solidFill>
                            <a:latin typeface="Cambria Math" panose="02040503050406030204" pitchFamily="18" charset="0"/>
                          </a:rPr>
                          <m:t>𝒔</m:t>
                        </m:r>
                        <m:r>
                          <a:rPr lang="en-US" sz="3600" b="1" i="1" smtClean="0">
                            <a:solidFill>
                              <a:schemeClr val="tx1"/>
                            </a:solidFill>
                            <a:latin typeface="Cambria Math" panose="02040503050406030204" pitchFamily="18" charset="0"/>
                          </a:rPr>
                          <m:t> </m:t>
                        </m:r>
                      </m:den>
                    </m:f>
                    <m:r>
                      <a:rPr lang="en-US" sz="3600" b="1" i="1">
                        <a:solidFill>
                          <a:schemeClr val="tx1"/>
                        </a:solidFill>
                        <a:latin typeface="Cambria Math" panose="02040503050406030204" pitchFamily="18" charset="0"/>
                      </a:rPr>
                      <m:t>=</m:t>
                    </m:r>
                    <m:r>
                      <a:rPr lang="en-US" sz="3600" b="0" i="0" smtClean="0">
                        <a:solidFill>
                          <a:schemeClr val="tx1"/>
                        </a:solidFill>
                        <a:latin typeface="Cambria Math" panose="02040503050406030204" pitchFamily="18" charset="0"/>
                      </a:rPr>
                      <m:t>−8000 </m:t>
                    </m:r>
                    <m:r>
                      <m:rPr>
                        <m:sty m:val="p"/>
                      </m:rPr>
                      <a:rPr lang="en-US" sz="3600" b="0" i="0" smtClean="0">
                        <a:solidFill>
                          <a:schemeClr val="tx1"/>
                        </a:solidFill>
                        <a:latin typeface="Cambria Math" panose="02040503050406030204" pitchFamily="18" charset="0"/>
                      </a:rPr>
                      <m:t>A</m:t>
                    </m:r>
                  </m:oMath>
                </a14:m>
                <a:r>
                  <a:rPr lang="en-US" sz="3600" b="0" dirty="0">
                    <a:solidFill>
                      <a:schemeClr val="tx1"/>
                    </a:solidFill>
                  </a:rPr>
                  <a:t> </a:t>
                </a:r>
              </a:p>
            </p:txBody>
          </p:sp>
        </mc:Choice>
        <mc:Fallback xmlns="">
          <p:sp>
            <p:nvSpPr>
              <p:cNvPr id="4" name="TextBox 3">
                <a:extLst>
                  <a:ext uri="{FF2B5EF4-FFF2-40B4-BE49-F238E27FC236}">
                    <a16:creationId xmlns:a16="http://schemas.microsoft.com/office/drawing/2014/main" id="{1E7C07BF-F750-2A1A-9994-01838D12C770}"/>
                  </a:ext>
                </a:extLst>
              </p:cNvPr>
              <p:cNvSpPr txBox="1">
                <a:spLocks noRot="1" noChangeAspect="1" noMove="1" noResize="1" noEditPoints="1" noAdjustHandles="1" noChangeArrowheads="1" noChangeShapeType="1" noTextEdit="1"/>
              </p:cNvSpPr>
              <p:nvPr/>
            </p:nvSpPr>
            <p:spPr>
              <a:xfrm>
                <a:off x="669292" y="3045839"/>
                <a:ext cx="8450928" cy="2246834"/>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47531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FEDEA79-03AB-90C2-593E-53DDAD790508}"/>
            </a:ext>
          </a:extLst>
        </p:cNvPr>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F944E337-3E5D-4A1F-A5A1-2057F25B8A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4DA50D69-7CF7-4844-B844-A2B821C77F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854"/>
            <a:ext cx="12192000" cy="6865854"/>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CFB8FD-EA57-2B09-4B83-6D85F9C22383}"/>
              </a:ext>
            </a:extLst>
          </p:cNvPr>
          <p:cNvSpPr txBox="1"/>
          <p:nvPr/>
        </p:nvSpPr>
        <p:spPr>
          <a:xfrm>
            <a:off x="4572001" y="601744"/>
            <a:ext cx="6781800" cy="1338696"/>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600" b="1" dirty="0">
                <a:solidFill>
                  <a:srgbClr val="C00000"/>
                </a:solidFill>
                <a:latin typeface="+mj-lt"/>
                <a:ea typeface="+mj-ea"/>
                <a:cs typeface="+mj-cs"/>
              </a:rPr>
              <a:t>(eXamine) </a:t>
            </a:r>
            <a:r>
              <a:rPr lang="en-US" sz="3600" b="1" dirty="0">
                <a:latin typeface="+mj-lt"/>
                <a:ea typeface="+mj-ea"/>
                <a:cs typeface="+mj-cs"/>
              </a:rPr>
              <a:t>Final answer:</a:t>
            </a:r>
          </a:p>
        </p:txBody>
      </p:sp>
      <p:pic>
        <p:nvPicPr>
          <p:cNvPr id="3074" name="Picture 2" descr="A powerful lightning bolt splits the night sky, its electric tendrils glowing in mesmerizing shades of purple and turquoise. Storm clouds swirl around the crackling energy, creating a mystical gateway between dimensions. Smaller lightning forks branch outward like glowing roots, while sparkling particles dance through the air. The supernatural display merges natural power with magical energy, transforming the stormy scene into an enchanted spectacle of light and color.">
            <a:extLst>
              <a:ext uri="{FF2B5EF4-FFF2-40B4-BE49-F238E27FC236}">
                <a16:creationId xmlns:a16="http://schemas.microsoft.com/office/drawing/2014/main" id="{057F1D2C-11BF-9548-326A-F35F89D3B3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67"/>
          <a:stretch/>
        </p:blipFill>
        <p:spPr bwMode="auto">
          <a:xfrm>
            <a:off x="20" y="10"/>
            <a:ext cx="3754739" cy="6857990"/>
          </a:xfrm>
          <a:custGeom>
            <a:avLst/>
            <a:gdLst/>
            <a:ahLst/>
            <a:cxnLst/>
            <a:rect l="l" t="t" r="r" b="b"/>
            <a:pathLst>
              <a:path w="3754759" h="6858000">
                <a:moveTo>
                  <a:pt x="0" y="0"/>
                </a:moveTo>
                <a:lnTo>
                  <a:pt x="3405358" y="0"/>
                </a:lnTo>
                <a:lnTo>
                  <a:pt x="3406298" y="5103"/>
                </a:lnTo>
                <a:cubicBezTo>
                  <a:pt x="3408705" y="9272"/>
                  <a:pt x="3410993" y="13534"/>
                  <a:pt x="3408744" y="22806"/>
                </a:cubicBezTo>
                <a:cubicBezTo>
                  <a:pt x="3398212" y="18869"/>
                  <a:pt x="3412504" y="58782"/>
                  <a:pt x="3403554" y="60481"/>
                </a:cubicBezTo>
                <a:cubicBezTo>
                  <a:pt x="3417198" y="75379"/>
                  <a:pt x="3401704" y="83956"/>
                  <a:pt x="3406685" y="104437"/>
                </a:cubicBezTo>
                <a:cubicBezTo>
                  <a:pt x="3412035" y="113935"/>
                  <a:pt x="3413215" y="120918"/>
                  <a:pt x="3408439" y="130745"/>
                </a:cubicBezTo>
                <a:cubicBezTo>
                  <a:pt x="3434362" y="174436"/>
                  <a:pt x="3410826" y="157826"/>
                  <a:pt x="3422002" y="199353"/>
                </a:cubicBezTo>
                <a:cubicBezTo>
                  <a:pt x="3433366" y="235046"/>
                  <a:pt x="3441595" y="275734"/>
                  <a:pt x="3466217" y="309590"/>
                </a:cubicBezTo>
                <a:cubicBezTo>
                  <a:pt x="3473022" y="315692"/>
                  <a:pt x="3476249" y="331335"/>
                  <a:pt x="3473425" y="344525"/>
                </a:cubicBezTo>
                <a:cubicBezTo>
                  <a:pt x="3472938" y="346792"/>
                  <a:pt x="3472286" y="348904"/>
                  <a:pt x="3471491" y="350788"/>
                </a:cubicBezTo>
                <a:cubicBezTo>
                  <a:pt x="3476473" y="380853"/>
                  <a:pt x="3497528" y="490678"/>
                  <a:pt x="3503314" y="524915"/>
                </a:cubicBezTo>
                <a:cubicBezTo>
                  <a:pt x="3495110" y="528110"/>
                  <a:pt x="3511009" y="544789"/>
                  <a:pt x="3506208" y="556205"/>
                </a:cubicBezTo>
                <a:cubicBezTo>
                  <a:pt x="3501906" y="564424"/>
                  <a:pt x="3505727" y="571402"/>
                  <a:pt x="3506503" y="579730"/>
                </a:cubicBezTo>
                <a:cubicBezTo>
                  <a:pt x="3503352" y="590904"/>
                  <a:pt x="3511763" y="626437"/>
                  <a:pt x="3516997" y="635552"/>
                </a:cubicBezTo>
                <a:cubicBezTo>
                  <a:pt x="3534688" y="657082"/>
                  <a:pt x="3524838" y="708447"/>
                  <a:pt x="3538464" y="726388"/>
                </a:cubicBezTo>
                <a:cubicBezTo>
                  <a:pt x="3540659" y="733032"/>
                  <a:pt x="3541735" y="739585"/>
                  <a:pt x="3542115" y="746049"/>
                </a:cubicBezTo>
                <a:lnTo>
                  <a:pt x="3541598" y="764218"/>
                </a:lnTo>
                <a:lnTo>
                  <a:pt x="3538294" y="769538"/>
                </a:lnTo>
                <a:lnTo>
                  <a:pt x="3539714" y="780556"/>
                </a:lnTo>
                <a:lnTo>
                  <a:pt x="3539328" y="783752"/>
                </a:lnTo>
                <a:cubicBezTo>
                  <a:pt x="3538575" y="789859"/>
                  <a:pt x="3537953" y="795880"/>
                  <a:pt x="3537882" y="801812"/>
                </a:cubicBezTo>
                <a:cubicBezTo>
                  <a:pt x="3555332" y="793164"/>
                  <a:pt x="3540143" y="850853"/>
                  <a:pt x="3553763" y="833773"/>
                </a:cubicBezTo>
                <a:cubicBezTo>
                  <a:pt x="3556400" y="864868"/>
                  <a:pt x="3568671" y="840452"/>
                  <a:pt x="3557696" y="878520"/>
                </a:cubicBezTo>
                <a:cubicBezTo>
                  <a:pt x="3574636" y="926170"/>
                  <a:pt x="3572932" y="1002669"/>
                  <a:pt x="3596902" y="1039468"/>
                </a:cubicBezTo>
                <a:cubicBezTo>
                  <a:pt x="3588227" y="1035176"/>
                  <a:pt x="3582669" y="1055878"/>
                  <a:pt x="3587550" y="1069793"/>
                </a:cubicBezTo>
                <a:cubicBezTo>
                  <a:pt x="3553603" y="1054905"/>
                  <a:pt x="3620138" y="1124159"/>
                  <a:pt x="3598129" y="1137690"/>
                </a:cubicBezTo>
                <a:cubicBezTo>
                  <a:pt x="3619154" y="1137277"/>
                  <a:pt x="3657845" y="1198819"/>
                  <a:pt x="3642072" y="1229443"/>
                </a:cubicBezTo>
                <a:cubicBezTo>
                  <a:pt x="3648492" y="1274612"/>
                  <a:pt x="3667414" y="1305895"/>
                  <a:pt x="3662799" y="1353804"/>
                </a:cubicBezTo>
                <a:cubicBezTo>
                  <a:pt x="3665680" y="1355144"/>
                  <a:pt x="3668149" y="1357448"/>
                  <a:pt x="3670319" y="1360420"/>
                </a:cubicBezTo>
                <a:lnTo>
                  <a:pt x="3675717" y="1370453"/>
                </a:lnTo>
                <a:lnTo>
                  <a:pt x="3675458" y="1372456"/>
                </a:lnTo>
                <a:cubicBezTo>
                  <a:pt x="3675775" y="1380261"/>
                  <a:pt x="3677154" y="1384198"/>
                  <a:pt x="3678998" y="1386422"/>
                </a:cubicBezTo>
                <a:lnTo>
                  <a:pt x="3681613" y="1387932"/>
                </a:lnTo>
                <a:lnTo>
                  <a:pt x="3684619" y="1397028"/>
                </a:lnTo>
                <a:lnTo>
                  <a:pt x="3692094" y="1413643"/>
                </a:lnTo>
                <a:lnTo>
                  <a:pt x="3692036" y="1417975"/>
                </a:lnTo>
                <a:lnTo>
                  <a:pt x="3701043" y="1444940"/>
                </a:lnTo>
                <a:lnTo>
                  <a:pt x="3700474" y="1445893"/>
                </a:lnTo>
                <a:cubicBezTo>
                  <a:pt x="3699407" y="1448641"/>
                  <a:pt x="3699006" y="1451835"/>
                  <a:pt x="3699990" y="1456030"/>
                </a:cubicBezTo>
                <a:cubicBezTo>
                  <a:pt x="3688343" y="1458099"/>
                  <a:pt x="3696713" y="1461887"/>
                  <a:pt x="3700642" y="1474079"/>
                </a:cubicBezTo>
                <a:cubicBezTo>
                  <a:pt x="3683431" y="1480016"/>
                  <a:pt x="3700716" y="1509516"/>
                  <a:pt x="3693587" y="1522890"/>
                </a:cubicBezTo>
                <a:cubicBezTo>
                  <a:pt x="3696861" y="1531716"/>
                  <a:pt x="3700010" y="1541157"/>
                  <a:pt x="3702900" y="1551068"/>
                </a:cubicBezTo>
                <a:lnTo>
                  <a:pt x="3708038" y="1631578"/>
                </a:lnTo>
                <a:lnTo>
                  <a:pt x="3698097" y="1716642"/>
                </a:lnTo>
                <a:cubicBezTo>
                  <a:pt x="3699314" y="1747867"/>
                  <a:pt x="3695412" y="1775147"/>
                  <a:pt x="3700384" y="1801382"/>
                </a:cubicBezTo>
                <a:cubicBezTo>
                  <a:pt x="3696845" y="1812311"/>
                  <a:pt x="3695699" y="1822504"/>
                  <a:pt x="3702257" y="1832013"/>
                </a:cubicBezTo>
                <a:cubicBezTo>
                  <a:pt x="3701651" y="1861238"/>
                  <a:pt x="3693313" y="1868713"/>
                  <a:pt x="3700986" y="1886838"/>
                </a:cubicBezTo>
                <a:cubicBezTo>
                  <a:pt x="3687741" y="1903887"/>
                  <a:pt x="3693148" y="1904594"/>
                  <a:pt x="3697545" y="1912087"/>
                </a:cubicBezTo>
                <a:lnTo>
                  <a:pt x="3697885" y="1913171"/>
                </a:lnTo>
                <a:lnTo>
                  <a:pt x="3695987" y="1915505"/>
                </a:lnTo>
                <a:lnTo>
                  <a:pt x="3695284" y="1920179"/>
                </a:lnTo>
                <a:lnTo>
                  <a:pt x="3696499" y="1932787"/>
                </a:lnTo>
                <a:lnTo>
                  <a:pt x="3697473" y="1937503"/>
                </a:lnTo>
                <a:cubicBezTo>
                  <a:pt x="3697953" y="1940760"/>
                  <a:pt x="3698023" y="1942937"/>
                  <a:pt x="3697799" y="1944457"/>
                </a:cubicBezTo>
                <a:lnTo>
                  <a:pt x="3697642" y="1944638"/>
                </a:lnTo>
                <a:lnTo>
                  <a:pt x="3698268" y="1951136"/>
                </a:lnTo>
                <a:cubicBezTo>
                  <a:pt x="3699704" y="1962083"/>
                  <a:pt x="3701457" y="1972719"/>
                  <a:pt x="3703418" y="1982828"/>
                </a:cubicBezTo>
                <a:cubicBezTo>
                  <a:pt x="3694620" y="1991887"/>
                  <a:pt x="3707345" y="2028973"/>
                  <a:pt x="3689767" y="2025705"/>
                </a:cubicBezTo>
                <a:cubicBezTo>
                  <a:pt x="3691896" y="2039367"/>
                  <a:pt x="3699517" y="2047321"/>
                  <a:pt x="3687894" y="2043252"/>
                </a:cubicBezTo>
                <a:cubicBezTo>
                  <a:pt x="3688268" y="2047766"/>
                  <a:pt x="3687435" y="2050599"/>
                  <a:pt x="3686015" y="2052668"/>
                </a:cubicBezTo>
                <a:lnTo>
                  <a:pt x="3685329" y="2053280"/>
                </a:lnTo>
                <a:lnTo>
                  <a:pt x="3690348" y="2083660"/>
                </a:lnTo>
                <a:lnTo>
                  <a:pt x="3689688" y="2087758"/>
                </a:lnTo>
                <a:lnTo>
                  <a:pt x="3694656" y="2107476"/>
                </a:lnTo>
                <a:lnTo>
                  <a:pt x="3696317" y="2117709"/>
                </a:lnTo>
                <a:lnTo>
                  <a:pt x="3698652" y="2120508"/>
                </a:lnTo>
                <a:cubicBezTo>
                  <a:pt x="3700138" y="2123582"/>
                  <a:pt x="3700933" y="2128051"/>
                  <a:pt x="3700157" y="2135655"/>
                </a:cubicBezTo>
                <a:lnTo>
                  <a:pt x="3699626" y="2137431"/>
                </a:lnTo>
                <a:lnTo>
                  <a:pt x="3703486" y="2149795"/>
                </a:lnTo>
                <a:cubicBezTo>
                  <a:pt x="3705184" y="2153754"/>
                  <a:pt x="3707268" y="2157232"/>
                  <a:pt x="3709885" y="2160002"/>
                </a:cubicBezTo>
                <a:cubicBezTo>
                  <a:pt x="3698737" y="2203287"/>
                  <a:pt x="3712805" y="2242927"/>
                  <a:pt x="3712777" y="2289319"/>
                </a:cubicBezTo>
                <a:cubicBezTo>
                  <a:pt x="3693169" y="2310331"/>
                  <a:pt x="3722276" y="2389074"/>
                  <a:pt x="3742794" y="2399589"/>
                </a:cubicBezTo>
                <a:cubicBezTo>
                  <a:pt x="3725319" y="2400703"/>
                  <a:pt x="3751962" y="2457534"/>
                  <a:pt x="3753311" y="2472464"/>
                </a:cubicBezTo>
                <a:cubicBezTo>
                  <a:pt x="3753760" y="2477441"/>
                  <a:pt x="3751399" y="2477762"/>
                  <a:pt x="3743656" y="2469811"/>
                </a:cubicBezTo>
                <a:cubicBezTo>
                  <a:pt x="3746474" y="2485608"/>
                  <a:pt x="3738186" y="2502460"/>
                  <a:pt x="3730339" y="2493869"/>
                </a:cubicBezTo>
                <a:cubicBezTo>
                  <a:pt x="3748556" y="2541387"/>
                  <a:pt x="3736267" y="2613433"/>
                  <a:pt x="3746134" y="2667651"/>
                </a:cubicBezTo>
                <a:cubicBezTo>
                  <a:pt x="3730160" y="2698252"/>
                  <a:pt x="3745496" y="2681337"/>
                  <a:pt x="3743743" y="2712354"/>
                </a:cubicBezTo>
                <a:cubicBezTo>
                  <a:pt x="3759373" y="2703131"/>
                  <a:pt x="3736572" y="2750256"/>
                  <a:pt x="3754759" y="2751060"/>
                </a:cubicBezTo>
                <a:cubicBezTo>
                  <a:pt x="3753864" y="2756679"/>
                  <a:pt x="3752424" y="2762098"/>
                  <a:pt x="3750841" y="2767527"/>
                </a:cubicBezTo>
                <a:lnTo>
                  <a:pt x="3750021" y="2770377"/>
                </a:lnTo>
                <a:lnTo>
                  <a:pt x="3749874" y="2781617"/>
                </a:lnTo>
                <a:lnTo>
                  <a:pt x="3745916" y="2784975"/>
                </a:lnTo>
                <a:lnTo>
                  <a:pt x="3742888" y="2802030"/>
                </a:lnTo>
                <a:cubicBezTo>
                  <a:pt x="3742360" y="2808388"/>
                  <a:pt x="3742498" y="2815196"/>
                  <a:pt x="3743710" y="2822667"/>
                </a:cubicBezTo>
                <a:cubicBezTo>
                  <a:pt x="3751787" y="2840797"/>
                  <a:pt x="3744398" y="2870002"/>
                  <a:pt x="3746201" y="2896003"/>
                </a:cubicBezTo>
                <a:lnTo>
                  <a:pt x="3749006" y="2907846"/>
                </a:lnTo>
                <a:lnTo>
                  <a:pt x="3747206" y="2947037"/>
                </a:lnTo>
                <a:cubicBezTo>
                  <a:pt x="3747030" y="2958176"/>
                  <a:pt x="3747214" y="2969719"/>
                  <a:pt x="3748070" y="2981841"/>
                </a:cubicBezTo>
                <a:lnTo>
                  <a:pt x="3750937" y="3004278"/>
                </a:lnTo>
                <a:lnTo>
                  <a:pt x="3749761" y="3010254"/>
                </a:lnTo>
                <a:cubicBezTo>
                  <a:pt x="3750425" y="3020530"/>
                  <a:pt x="3756245" y="3033889"/>
                  <a:pt x="3749923" y="3032983"/>
                </a:cubicBezTo>
                <a:lnTo>
                  <a:pt x="3752658" y="3044429"/>
                </a:lnTo>
                <a:lnTo>
                  <a:pt x="3748217" y="3056076"/>
                </a:lnTo>
                <a:cubicBezTo>
                  <a:pt x="3747117" y="3057381"/>
                  <a:pt x="3745928" y="3058381"/>
                  <a:pt x="3744691" y="3059042"/>
                </a:cubicBezTo>
                <a:lnTo>
                  <a:pt x="3747123" y="3075102"/>
                </a:lnTo>
                <a:lnTo>
                  <a:pt x="3744190" y="3088509"/>
                </a:lnTo>
                <a:lnTo>
                  <a:pt x="3747093" y="3099930"/>
                </a:lnTo>
                <a:lnTo>
                  <a:pt x="3746799" y="3104743"/>
                </a:lnTo>
                <a:lnTo>
                  <a:pt x="3745610" y="3116729"/>
                </a:lnTo>
                <a:cubicBezTo>
                  <a:pt x="3744666" y="3122891"/>
                  <a:pt x="3743503" y="3129792"/>
                  <a:pt x="3742676" y="3137453"/>
                </a:cubicBezTo>
                <a:lnTo>
                  <a:pt x="3742441" y="3143884"/>
                </a:lnTo>
                <a:lnTo>
                  <a:pt x="3737104" y="3158122"/>
                </a:lnTo>
                <a:cubicBezTo>
                  <a:pt x="3733050" y="3168490"/>
                  <a:pt x="3730374" y="3176626"/>
                  <a:pt x="3733275" y="3185367"/>
                </a:cubicBezTo>
                <a:cubicBezTo>
                  <a:pt x="3728135" y="3200760"/>
                  <a:pt x="3712176" y="3212117"/>
                  <a:pt x="3717639" y="3233769"/>
                </a:cubicBezTo>
                <a:cubicBezTo>
                  <a:pt x="3709851" y="3227497"/>
                  <a:pt x="3717920" y="3258095"/>
                  <a:pt x="3710433" y="3262123"/>
                </a:cubicBezTo>
                <a:cubicBezTo>
                  <a:pt x="3704342" y="3264110"/>
                  <a:pt x="3705370" y="3273856"/>
                  <a:pt x="3703458" y="3281408"/>
                </a:cubicBezTo>
                <a:cubicBezTo>
                  <a:pt x="3697412" y="3287020"/>
                  <a:pt x="3693483" y="3324746"/>
                  <a:pt x="3695027" y="3337739"/>
                </a:cubicBezTo>
                <a:cubicBezTo>
                  <a:pt x="3703095" y="3374177"/>
                  <a:pt x="3679154" y="3404974"/>
                  <a:pt x="3684951" y="3434139"/>
                </a:cubicBezTo>
                <a:cubicBezTo>
                  <a:pt x="3684732" y="3441861"/>
                  <a:pt x="3683615" y="3448308"/>
                  <a:pt x="3681946" y="3453928"/>
                </a:cubicBezTo>
                <a:lnTo>
                  <a:pt x="3675939" y="3468021"/>
                </a:lnTo>
                <a:cubicBezTo>
                  <a:pt x="3674480" y="3468264"/>
                  <a:pt x="3673022" y="3468506"/>
                  <a:pt x="3671563" y="3468748"/>
                </a:cubicBezTo>
                <a:lnTo>
                  <a:pt x="3669360" y="3479164"/>
                </a:lnTo>
                <a:lnTo>
                  <a:pt x="3668060" y="3481325"/>
                </a:lnTo>
                <a:cubicBezTo>
                  <a:pt x="3665560" y="3485437"/>
                  <a:pt x="3663197" y="3489622"/>
                  <a:pt x="3661315" y="3494328"/>
                </a:cubicBezTo>
                <a:cubicBezTo>
                  <a:pt x="3678446" y="3506175"/>
                  <a:pt x="3648136" y="3536311"/>
                  <a:pt x="3664679" y="3537226"/>
                </a:cubicBezTo>
                <a:cubicBezTo>
                  <a:pt x="3657322" y="3565147"/>
                  <a:pt x="3674997" y="3558694"/>
                  <a:pt x="3654205" y="3577551"/>
                </a:cubicBezTo>
                <a:cubicBezTo>
                  <a:pt x="3653633" y="3634248"/>
                  <a:pt x="3628736" y="3694092"/>
                  <a:pt x="3637325" y="3749618"/>
                </a:cubicBezTo>
                <a:cubicBezTo>
                  <a:pt x="3631446" y="3736800"/>
                  <a:pt x="3620480" y="3747498"/>
                  <a:pt x="3620258" y="3763981"/>
                </a:cubicBezTo>
                <a:cubicBezTo>
                  <a:pt x="3596667" y="3715365"/>
                  <a:pt x="3630603" y="3842969"/>
                  <a:pt x="3608193" y="3830141"/>
                </a:cubicBezTo>
                <a:cubicBezTo>
                  <a:pt x="3625759" y="3852486"/>
                  <a:pt x="3638965" y="3943841"/>
                  <a:pt x="3616479" y="3951521"/>
                </a:cubicBezTo>
                <a:cubicBezTo>
                  <a:pt x="3607940" y="3994867"/>
                  <a:pt x="3614033" y="4040502"/>
                  <a:pt x="3595498" y="4074157"/>
                </a:cubicBezTo>
                <a:cubicBezTo>
                  <a:pt x="3597477" y="4078342"/>
                  <a:pt x="3598819" y="4082864"/>
                  <a:pt x="3599706" y="4087599"/>
                </a:cubicBezTo>
                <a:lnTo>
                  <a:pt x="3601103" y="4101515"/>
                </a:lnTo>
                <a:lnTo>
                  <a:pt x="3600274" y="4102849"/>
                </a:lnTo>
                <a:cubicBezTo>
                  <a:pt x="3598143" y="4109482"/>
                  <a:pt x="3598077" y="4114144"/>
                  <a:pt x="3598925" y="4117926"/>
                </a:cubicBezTo>
                <a:lnTo>
                  <a:pt x="3600630" y="4121966"/>
                </a:lnTo>
                <a:lnTo>
                  <a:pt x="3600331" y="4132543"/>
                </a:lnTo>
                <a:lnTo>
                  <a:pt x="3601432" y="4154003"/>
                </a:lnTo>
                <a:lnTo>
                  <a:pt x="3600054" y="4157433"/>
                </a:lnTo>
                <a:lnTo>
                  <a:pt x="3599248" y="4188888"/>
                </a:lnTo>
                <a:cubicBezTo>
                  <a:pt x="3598993" y="4188940"/>
                  <a:pt x="3598738" y="4188992"/>
                  <a:pt x="3598484" y="4189044"/>
                </a:cubicBezTo>
                <a:cubicBezTo>
                  <a:pt x="3596754" y="4190111"/>
                  <a:pt x="3595443" y="4192250"/>
                  <a:pt x="3594971" y="4196698"/>
                </a:cubicBezTo>
                <a:cubicBezTo>
                  <a:pt x="3584674" y="4185805"/>
                  <a:pt x="3590455" y="4197885"/>
                  <a:pt x="3589971" y="4211958"/>
                </a:cubicBezTo>
                <a:cubicBezTo>
                  <a:pt x="3573870" y="4198179"/>
                  <a:pt x="3579156" y="4240607"/>
                  <a:pt x="3569135" y="4243705"/>
                </a:cubicBezTo>
                <a:cubicBezTo>
                  <a:pt x="3569142" y="4254351"/>
                  <a:pt x="3568856" y="4265362"/>
                  <a:pt x="3568210" y="4276468"/>
                </a:cubicBezTo>
                <a:lnTo>
                  <a:pt x="3567613" y="4282925"/>
                </a:lnTo>
                <a:cubicBezTo>
                  <a:pt x="3567553" y="4282949"/>
                  <a:pt x="3567492" y="4282974"/>
                  <a:pt x="3567432" y="4282999"/>
                </a:cubicBezTo>
                <a:cubicBezTo>
                  <a:pt x="3566940" y="4284280"/>
                  <a:pt x="3566607" y="4286359"/>
                  <a:pt x="3566464" y="4289697"/>
                </a:cubicBezTo>
                <a:lnTo>
                  <a:pt x="3566526" y="4294698"/>
                </a:lnTo>
                <a:lnTo>
                  <a:pt x="3565367" y="4307225"/>
                </a:lnTo>
                <a:lnTo>
                  <a:pt x="3563841" y="4311164"/>
                </a:lnTo>
                <a:lnTo>
                  <a:pt x="3561610" y="4312189"/>
                </a:lnTo>
                <a:lnTo>
                  <a:pt x="3561734" y="4313408"/>
                </a:lnTo>
                <a:cubicBezTo>
                  <a:pt x="3564537" y="4323096"/>
                  <a:pt x="3569544" y="4327053"/>
                  <a:pt x="3553832" y="4334910"/>
                </a:cubicBezTo>
                <a:cubicBezTo>
                  <a:pt x="3557797" y="4356533"/>
                  <a:pt x="3548502" y="4358433"/>
                  <a:pt x="3542564" y="4385380"/>
                </a:cubicBezTo>
                <a:cubicBezTo>
                  <a:pt x="3547050" y="4398267"/>
                  <a:pt x="3544091" y="4407098"/>
                  <a:pt x="3538724" y="4415150"/>
                </a:cubicBezTo>
                <a:cubicBezTo>
                  <a:pt x="3538633" y="4442707"/>
                  <a:pt x="3529920" y="4465824"/>
                  <a:pt x="3525348" y="4495753"/>
                </a:cubicBezTo>
                <a:cubicBezTo>
                  <a:pt x="3529387" y="4530212"/>
                  <a:pt x="3514579" y="4543935"/>
                  <a:pt x="3509749" y="4575934"/>
                </a:cubicBezTo>
                <a:cubicBezTo>
                  <a:pt x="3519579" y="4606914"/>
                  <a:pt x="3496418" y="4596497"/>
                  <a:pt x="3489779" y="4611927"/>
                </a:cubicBezTo>
                <a:lnTo>
                  <a:pt x="3488856" y="4616508"/>
                </a:lnTo>
                <a:lnTo>
                  <a:pt x="3489486" y="4629163"/>
                </a:lnTo>
                <a:lnTo>
                  <a:pt x="3490242" y="4633947"/>
                </a:lnTo>
                <a:cubicBezTo>
                  <a:pt x="3490570" y="4637233"/>
                  <a:pt x="3490539" y="4639406"/>
                  <a:pt x="3490244" y="4640894"/>
                </a:cubicBezTo>
                <a:lnTo>
                  <a:pt x="3490078" y="4641059"/>
                </a:lnTo>
                <a:lnTo>
                  <a:pt x="3490403" y="4647582"/>
                </a:lnTo>
                <a:cubicBezTo>
                  <a:pt x="3491330" y="4658608"/>
                  <a:pt x="3492590" y="4669354"/>
                  <a:pt x="3494082" y="4679601"/>
                </a:cubicBezTo>
                <a:cubicBezTo>
                  <a:pt x="3484854" y="4687754"/>
                  <a:pt x="3495864" y="4725869"/>
                  <a:pt x="3478421" y="4720918"/>
                </a:cubicBezTo>
                <a:cubicBezTo>
                  <a:pt x="3479918" y="4734712"/>
                  <a:pt x="3487176" y="4743359"/>
                  <a:pt x="3475730" y="4738188"/>
                </a:cubicBezTo>
                <a:cubicBezTo>
                  <a:pt x="3475894" y="4742712"/>
                  <a:pt x="3474928" y="4745450"/>
                  <a:pt x="3473409" y="4747368"/>
                </a:cubicBezTo>
                <a:lnTo>
                  <a:pt x="3472696" y="4747913"/>
                </a:lnTo>
                <a:lnTo>
                  <a:pt x="3476304" y="4778609"/>
                </a:lnTo>
                <a:lnTo>
                  <a:pt x="3475454" y="4782623"/>
                </a:lnTo>
                <a:lnTo>
                  <a:pt x="3479507" y="4802712"/>
                </a:lnTo>
                <a:lnTo>
                  <a:pt x="3480695" y="4813049"/>
                </a:lnTo>
                <a:lnTo>
                  <a:pt x="3482902" y="4816057"/>
                </a:lnTo>
                <a:cubicBezTo>
                  <a:pt x="3484247" y="4819259"/>
                  <a:pt x="3484834" y="4823783"/>
                  <a:pt x="3483703" y="4831270"/>
                </a:cubicBezTo>
                <a:lnTo>
                  <a:pt x="3483090" y="4832984"/>
                </a:lnTo>
                <a:lnTo>
                  <a:pt x="3486378" y="4845654"/>
                </a:lnTo>
                <a:cubicBezTo>
                  <a:pt x="3487893" y="4849755"/>
                  <a:pt x="3489817" y="4853416"/>
                  <a:pt x="3492309" y="4856425"/>
                </a:cubicBezTo>
                <a:cubicBezTo>
                  <a:pt x="3479133" y="4898390"/>
                  <a:pt x="3491371" y="4939174"/>
                  <a:pt x="3489182" y="4985308"/>
                </a:cubicBezTo>
                <a:cubicBezTo>
                  <a:pt x="3492413" y="5037202"/>
                  <a:pt x="3496839" y="5073159"/>
                  <a:pt x="3498182" y="5107346"/>
                </a:cubicBezTo>
                <a:cubicBezTo>
                  <a:pt x="3500266" y="5123329"/>
                  <a:pt x="3506680" y="5240376"/>
                  <a:pt x="3499225" y="5231073"/>
                </a:cubicBezTo>
                <a:cubicBezTo>
                  <a:pt x="3515247" y="5280090"/>
                  <a:pt x="3497607" y="5309911"/>
                  <a:pt x="3504960" y="5364785"/>
                </a:cubicBezTo>
                <a:cubicBezTo>
                  <a:pt x="3487546" y="5393671"/>
                  <a:pt x="3503686" y="5378336"/>
                  <a:pt x="3500486" y="5409009"/>
                </a:cubicBezTo>
                <a:cubicBezTo>
                  <a:pt x="3516561" y="5401350"/>
                  <a:pt x="3491544" y="5446009"/>
                  <a:pt x="3509710" y="5448570"/>
                </a:cubicBezTo>
                <a:cubicBezTo>
                  <a:pt x="3508555" y="5454072"/>
                  <a:pt x="3506859" y="5459319"/>
                  <a:pt x="3505022" y="5464568"/>
                </a:cubicBezTo>
                <a:lnTo>
                  <a:pt x="3504070" y="5467320"/>
                </a:lnTo>
                <a:lnTo>
                  <a:pt x="3503399" y="5478483"/>
                </a:lnTo>
                <a:lnTo>
                  <a:pt x="3499281" y="5481443"/>
                </a:lnTo>
                <a:lnTo>
                  <a:pt x="3499047" y="5616712"/>
                </a:lnTo>
                <a:cubicBezTo>
                  <a:pt x="3502347" y="5628424"/>
                  <a:pt x="3503819" y="5666768"/>
                  <a:pt x="3498775" y="5675291"/>
                </a:cubicBezTo>
                <a:cubicBezTo>
                  <a:pt x="3497984" y="5683547"/>
                  <a:pt x="3500335" y="5692400"/>
                  <a:pt x="3494739" y="5697458"/>
                </a:cubicBezTo>
                <a:cubicBezTo>
                  <a:pt x="3492180" y="5715432"/>
                  <a:pt x="3486290" y="5756597"/>
                  <a:pt x="3483423" y="5783137"/>
                </a:cubicBezTo>
                <a:cubicBezTo>
                  <a:pt x="3491452" y="5796973"/>
                  <a:pt x="3477643" y="5819988"/>
                  <a:pt x="3477532" y="5856699"/>
                </a:cubicBezTo>
                <a:cubicBezTo>
                  <a:pt x="3486776" y="5871818"/>
                  <a:pt x="3477340" y="5881447"/>
                  <a:pt x="3490032" y="5910638"/>
                </a:cubicBezTo>
                <a:cubicBezTo>
                  <a:pt x="3488930" y="5911913"/>
                  <a:pt x="3487924" y="5913488"/>
                  <a:pt x="3487046" y="5915313"/>
                </a:cubicBezTo>
                <a:cubicBezTo>
                  <a:pt x="3481941" y="5925917"/>
                  <a:pt x="3482137" y="5942505"/>
                  <a:pt x="3487484" y="5952365"/>
                </a:cubicBezTo>
                <a:cubicBezTo>
                  <a:pt x="3504666" y="5999029"/>
                  <a:pt x="3505019" y="6042078"/>
                  <a:pt x="3509266" y="6082373"/>
                </a:cubicBezTo>
                <a:cubicBezTo>
                  <a:pt x="3512265" y="6128005"/>
                  <a:pt x="3492950" y="6098121"/>
                  <a:pt x="3509564" y="6154771"/>
                </a:cubicBezTo>
                <a:cubicBezTo>
                  <a:pt x="3503223" y="6161045"/>
                  <a:pt x="3503062" y="6168289"/>
                  <a:pt x="3506404" y="6180433"/>
                </a:cubicBezTo>
                <a:cubicBezTo>
                  <a:pt x="3507378" y="6202614"/>
                  <a:pt x="3491084" y="6201180"/>
                  <a:pt x="3501312" y="6223427"/>
                </a:cubicBezTo>
                <a:cubicBezTo>
                  <a:pt x="3492497" y="6219559"/>
                  <a:pt x="3498753" y="6265580"/>
                  <a:pt x="3489469" y="6255476"/>
                </a:cubicBezTo>
                <a:cubicBezTo>
                  <a:pt x="3481791" y="6270065"/>
                  <a:pt x="3495037" y="6276996"/>
                  <a:pt x="3488398" y="6291462"/>
                </a:cubicBezTo>
                <a:cubicBezTo>
                  <a:pt x="3487099" y="6307679"/>
                  <a:pt x="3497555" y="6282019"/>
                  <a:pt x="3498547" y="6299935"/>
                </a:cubicBezTo>
                <a:cubicBezTo>
                  <a:pt x="3498173" y="6321676"/>
                  <a:pt x="3514193" y="6321381"/>
                  <a:pt x="3494028" y="6338390"/>
                </a:cubicBezTo>
                <a:lnTo>
                  <a:pt x="3486030" y="6396716"/>
                </a:lnTo>
                <a:cubicBezTo>
                  <a:pt x="3491309" y="6409668"/>
                  <a:pt x="3488928" y="6420134"/>
                  <a:pt x="3484103" y="6430386"/>
                </a:cubicBezTo>
                <a:cubicBezTo>
                  <a:pt x="3485763" y="6460632"/>
                  <a:pt x="3478568" y="6488285"/>
                  <a:pt x="3475922" y="6522318"/>
                </a:cubicBezTo>
                <a:cubicBezTo>
                  <a:pt x="3482128" y="6559051"/>
                  <a:pt x="3468277" y="6578006"/>
                  <a:pt x="3465506" y="6614374"/>
                </a:cubicBezTo>
                <a:cubicBezTo>
                  <a:pt x="3478925" y="6650248"/>
                  <a:pt x="3446064" y="6638174"/>
                  <a:pt x="3446789" y="6668768"/>
                </a:cubicBezTo>
                <a:cubicBezTo>
                  <a:pt x="3458869" y="6718505"/>
                  <a:pt x="3435878" y="6667592"/>
                  <a:pt x="3439582" y="6744454"/>
                </a:cubicBezTo>
                <a:cubicBezTo>
                  <a:pt x="3441631" y="6748797"/>
                  <a:pt x="3439393" y="6758101"/>
                  <a:pt x="3436538" y="6757102"/>
                </a:cubicBezTo>
                <a:cubicBezTo>
                  <a:pt x="3437461" y="6773941"/>
                  <a:pt x="3420846" y="6822488"/>
                  <a:pt x="3424061" y="6846522"/>
                </a:cubicBezTo>
                <a:lnTo>
                  <a:pt x="3423032" y="6858000"/>
                </a:lnTo>
                <a:lnTo>
                  <a:pt x="0" y="6858000"/>
                </a:lnTo>
                <a:close/>
              </a:path>
            </a:pathLst>
          </a:cu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416C16B-87D4-BB6C-B2C1-EDE5E6C6ADC5}"/>
                  </a:ext>
                </a:extLst>
              </p:cNvPr>
              <p:cNvSpPr txBox="1"/>
              <p:nvPr/>
            </p:nvSpPr>
            <p:spPr>
              <a:xfrm>
                <a:off x="4572000" y="2201957"/>
                <a:ext cx="7038753" cy="4252005"/>
              </a:xfrm>
              <a:prstGeom prst="rect">
                <a:avLst/>
              </a:prstGeom>
            </p:spPr>
            <p:txBody>
              <a:bodyPr vert="horz" lIns="91440" tIns="45720" rIns="91440" bIns="45720" rtlCol="0" anchor="t">
                <a:normAutofit/>
              </a:bodyPr>
              <a:lstStyle/>
              <a:p>
                <a:pPr>
                  <a:lnSpc>
                    <a:spcPct val="90000"/>
                  </a:lnSpc>
                  <a:spcAft>
                    <a:spcPts val="600"/>
                  </a:spcAft>
                </a:pPr>
                <a:r>
                  <a:rPr lang="en-US" sz="2400" dirty="0"/>
                  <a:t>The electric current is</a:t>
                </a:r>
              </a:p>
              <a:p>
                <a:pPr indent="-228600">
                  <a:lnSpc>
                    <a:spcPct val="90000"/>
                  </a:lnSpc>
                  <a:spcAft>
                    <a:spcPts val="600"/>
                  </a:spcAft>
                  <a:buFont typeface="Arial" panose="020B0604020202020204" pitchFamily="34" charset="0"/>
                  <a:buChar char="•"/>
                </a:pPr>
                <a:endParaRPr lang="en-US" sz="2400" dirty="0"/>
              </a:p>
              <a:p>
                <a:pPr>
                  <a:lnSpc>
                    <a:spcPct val="90000"/>
                  </a:lnSpc>
                  <a:spcAft>
                    <a:spcPts val="600"/>
                  </a:spcAft>
                </a:pPr>
                <a14:m>
                  <m:oMathPara xmlns:m="http://schemas.openxmlformats.org/officeDocument/2006/math">
                    <m:oMathParaPr>
                      <m:jc m:val="centerGroup"/>
                    </m:oMathParaPr>
                    <m:oMath xmlns:m="http://schemas.openxmlformats.org/officeDocument/2006/math">
                      <m:r>
                        <a:rPr lang="en-US" sz="2400" b="1" i="1">
                          <a:latin typeface="Cambria Math" panose="02040503050406030204" pitchFamily="18" charset="0"/>
                        </a:rPr>
                        <m:t>𝑰</m:t>
                      </m:r>
                      <m:r>
                        <a:rPr lang="en-US" sz="2400" b="1" i="1">
                          <a:latin typeface="Cambria Math" panose="02040503050406030204" pitchFamily="18" charset="0"/>
                        </a:rPr>
                        <m:t>=−</m:t>
                      </m:r>
                      <m:r>
                        <a:rPr lang="en-US" sz="2400" b="1" i="1">
                          <a:latin typeface="Cambria Math" panose="02040503050406030204" pitchFamily="18" charset="0"/>
                        </a:rPr>
                        <m:t>𝟖𝟎𝟎𝟎</m:t>
                      </m:r>
                      <m:r>
                        <a:rPr lang="en-US" sz="2400" b="1" i="1">
                          <a:latin typeface="Cambria Math" panose="02040503050406030204" pitchFamily="18" charset="0"/>
                        </a:rPr>
                        <m:t> </m:t>
                      </m:r>
                      <m:r>
                        <a:rPr lang="en-US" sz="2400" b="1" i="1">
                          <a:latin typeface="Cambria Math" panose="02040503050406030204" pitchFamily="18" charset="0"/>
                        </a:rPr>
                        <m:t>𝑨</m:t>
                      </m:r>
                    </m:oMath>
                  </m:oMathPara>
                </a14:m>
                <a:endParaRPr lang="en-US" sz="2400" dirty="0"/>
              </a:p>
              <a:p>
                <a:pPr indent="-228600">
                  <a:lnSpc>
                    <a:spcPct val="90000"/>
                  </a:lnSpc>
                  <a:spcAft>
                    <a:spcPts val="600"/>
                  </a:spcAft>
                  <a:buFont typeface="Arial" panose="020B0604020202020204" pitchFamily="34" charset="0"/>
                  <a:buChar char="•"/>
                </a:pPr>
                <a:endParaRPr lang="en-US" sz="2400" dirty="0"/>
              </a:p>
              <a:p>
                <a:pPr>
                  <a:lnSpc>
                    <a:spcPct val="90000"/>
                  </a:lnSpc>
                  <a:spcAft>
                    <a:spcPts val="600"/>
                  </a:spcAft>
                </a:pPr>
                <a:r>
                  <a:rPr lang="en-US" sz="2400" b="0" i="0" u="none" strike="noStrike" dirty="0">
                    <a:effectLst/>
                  </a:rPr>
                  <a:t>The negative sign indicates direction (electron flow), </a:t>
                </a:r>
                <a:r>
                  <a:rPr lang="en-US" sz="2400" dirty="0"/>
                  <a:t>and</a:t>
                </a:r>
                <a:r>
                  <a:rPr lang="en-US" sz="2400" b="0" i="0" u="none" strike="noStrike" dirty="0">
                    <a:effectLst/>
                  </a:rPr>
                  <a:t> the </a:t>
                </a:r>
                <a:r>
                  <a:rPr lang="en-US" sz="2400" b="1" i="0" u="none" strike="noStrike" dirty="0">
                    <a:effectLst/>
                  </a:rPr>
                  <a:t>magnitude</a:t>
                </a:r>
                <a:r>
                  <a:rPr lang="en-US" sz="2400" b="0" i="0" u="none" strike="noStrike" dirty="0">
                    <a:effectLst/>
                  </a:rPr>
                  <a:t> of the current is </a:t>
                </a:r>
                <a:r>
                  <a:rPr lang="en-US" sz="2400" b="1" i="0" u="none" strike="noStrike" dirty="0">
                    <a:effectLst/>
                  </a:rPr>
                  <a:t>8000 A</a:t>
                </a:r>
                <a:r>
                  <a:rPr lang="en-US" sz="2400" b="0" i="0" u="none" strike="noStrike" dirty="0">
                    <a:effectLst/>
                  </a:rPr>
                  <a:t>.</a:t>
                </a:r>
                <a:endParaRPr lang="en-US" sz="2400" dirty="0"/>
              </a:p>
              <a:p>
                <a:pPr>
                  <a:lnSpc>
                    <a:spcPct val="90000"/>
                  </a:lnSpc>
                  <a:spcAft>
                    <a:spcPts val="600"/>
                  </a:spcAft>
                </a:pPr>
                <a:endParaRPr lang="en-US" sz="2400" dirty="0"/>
              </a:p>
              <a:p>
                <a:pPr marL="457200" indent="-228600">
                  <a:lnSpc>
                    <a:spcPct val="90000"/>
                  </a:lnSpc>
                  <a:spcAft>
                    <a:spcPts val="600"/>
                  </a:spcAft>
                  <a:buFont typeface="Arial" panose="020B0604020202020204" pitchFamily="34" charset="0"/>
                  <a:buChar char="•"/>
                </a:pPr>
                <a:r>
                  <a:rPr lang="en-US" sz="2000" dirty="0"/>
                  <a:t>Does the unit make sense for what the question asked?</a:t>
                </a:r>
              </a:p>
              <a:p>
                <a:pPr marL="457200" indent="-228600">
                  <a:lnSpc>
                    <a:spcPct val="90000"/>
                  </a:lnSpc>
                  <a:spcAft>
                    <a:spcPts val="600"/>
                  </a:spcAft>
                  <a:buFont typeface="Arial" panose="020B0604020202020204" pitchFamily="34" charset="0"/>
                  <a:buChar char="•"/>
                </a:pPr>
                <a:r>
                  <a:rPr lang="en-US" sz="2000" dirty="0"/>
                  <a:t>Is the number in a reasonable range?</a:t>
                </a:r>
              </a:p>
              <a:p>
                <a:pPr marL="457200" indent="-228600">
                  <a:lnSpc>
                    <a:spcPct val="90000"/>
                  </a:lnSpc>
                  <a:spcAft>
                    <a:spcPts val="600"/>
                  </a:spcAft>
                  <a:buFont typeface="Arial" panose="020B0604020202020204" pitchFamily="34" charset="0"/>
                  <a:buChar char="•"/>
                </a:pPr>
                <a:r>
                  <a:rPr lang="en-US" sz="2000" dirty="0"/>
                  <a:t>What does the result </a:t>
                </a:r>
                <a:r>
                  <a:rPr lang="en-US" sz="2000" i="1" dirty="0"/>
                  <a:t>mean</a:t>
                </a:r>
                <a:r>
                  <a:rPr lang="en-US" sz="2000" dirty="0"/>
                  <a:t> in the real world?</a:t>
                </a:r>
              </a:p>
            </p:txBody>
          </p:sp>
        </mc:Choice>
        <mc:Fallback xmlns="">
          <p:sp>
            <p:nvSpPr>
              <p:cNvPr id="2" name="TextBox 1">
                <a:extLst>
                  <a:ext uri="{FF2B5EF4-FFF2-40B4-BE49-F238E27FC236}">
                    <a16:creationId xmlns:a16="http://schemas.microsoft.com/office/drawing/2014/main" id="{B416C16B-87D4-BB6C-B2C1-EDE5E6C6ADC5}"/>
                  </a:ext>
                </a:extLst>
              </p:cNvPr>
              <p:cNvSpPr txBox="1">
                <a:spLocks noRot="1" noChangeAspect="1" noMove="1" noResize="1" noEditPoints="1" noAdjustHandles="1" noChangeArrowheads="1" noChangeShapeType="1" noTextEdit="1"/>
              </p:cNvSpPr>
              <p:nvPr/>
            </p:nvSpPr>
            <p:spPr>
              <a:xfrm>
                <a:off x="4572000" y="2201957"/>
                <a:ext cx="7038753" cy="4252005"/>
              </a:xfrm>
              <a:prstGeom prst="rect">
                <a:avLst/>
              </a:prstGeom>
              <a:blipFill>
                <a:blip r:embed="rId4"/>
                <a:stretch>
                  <a:fillRect l="-1299" t="-1862" r="-1039"/>
                </a:stretch>
              </a:blipFill>
            </p:spPr>
            <p:txBody>
              <a:bodyPr/>
              <a:lstStyle/>
              <a:p>
                <a:r>
                  <a:rPr lang="en-US">
                    <a:noFill/>
                  </a:rPr>
                  <a:t> </a:t>
                </a:r>
              </a:p>
            </p:txBody>
          </p:sp>
        </mc:Fallback>
      </mc:AlternateContent>
    </p:spTree>
    <p:extLst>
      <p:ext uri="{BB962C8B-B14F-4D97-AF65-F5344CB8AC3E}">
        <p14:creationId xmlns:p14="http://schemas.microsoft.com/office/powerpoint/2010/main" val="1308432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descr="Sprites, Jets, and Glowing Balls: The Science of Lightning">
            <a:hlinkClick r:id="" action="ppaction://media"/>
            <a:extLst>
              <a:ext uri="{FF2B5EF4-FFF2-40B4-BE49-F238E27FC236}">
                <a16:creationId xmlns:a16="http://schemas.microsoft.com/office/drawing/2014/main" id="{2D22A582-2CED-4E6D-EB7B-EED021A34E7E}"/>
              </a:ext>
            </a:extLst>
          </p:cNvPr>
          <p:cNvPicPr>
            <a:picLocks noRot="1" noChangeAspect="1"/>
          </p:cNvPicPr>
          <p:nvPr>
            <a:videoFile r:link="rId1"/>
          </p:nvPr>
        </p:nvPicPr>
        <p:blipFill>
          <a:blip r:embed="rId4"/>
          <a:stretch>
            <a:fillRect/>
          </a:stretch>
        </p:blipFill>
        <p:spPr>
          <a:xfrm>
            <a:off x="338666" y="137583"/>
            <a:ext cx="11248304" cy="6355292"/>
          </a:xfrm>
          <a:prstGeom prst="rect">
            <a:avLst/>
          </a:prstGeom>
        </p:spPr>
      </p:pic>
      <p:sp>
        <p:nvSpPr>
          <p:cNvPr id="2" name="Title 1">
            <a:extLst>
              <a:ext uri="{FF2B5EF4-FFF2-40B4-BE49-F238E27FC236}">
                <a16:creationId xmlns:a16="http://schemas.microsoft.com/office/drawing/2014/main" id="{2C48CEF4-8450-0CE9-6B63-811930F106FE}"/>
              </a:ext>
            </a:extLst>
          </p:cNvPr>
          <p:cNvSpPr>
            <a:spLocks noGrp="1"/>
          </p:cNvSpPr>
          <p:nvPr>
            <p:ph type="title"/>
          </p:nvPr>
        </p:nvSpPr>
        <p:spPr>
          <a:xfrm>
            <a:off x="838200" y="365125"/>
            <a:ext cx="10515600" cy="684741"/>
          </a:xfrm>
        </p:spPr>
        <p:txBody>
          <a:bodyPr>
            <a:normAutofit/>
          </a:bodyPr>
          <a:lstStyle/>
          <a:p>
            <a:r>
              <a:rPr lang="en-US" sz="2800" dirty="0">
                <a:solidFill>
                  <a:schemeClr val="bg1"/>
                </a:solidFill>
              </a:rPr>
              <a:t>How does lightning work? </a:t>
            </a:r>
            <a:r>
              <a:rPr lang="en-US" sz="2800">
                <a:solidFill>
                  <a:schemeClr val="bg1"/>
                </a:solidFill>
              </a:rPr>
              <a:t>(~3 ½  </a:t>
            </a:r>
            <a:r>
              <a:rPr lang="en-US" sz="2800" dirty="0">
                <a:solidFill>
                  <a:schemeClr val="bg1"/>
                </a:solidFill>
              </a:rPr>
              <a:t>min)</a:t>
            </a:r>
          </a:p>
        </p:txBody>
      </p:sp>
      <p:sp>
        <p:nvSpPr>
          <p:cNvPr id="5" name="TextBox 4">
            <a:extLst>
              <a:ext uri="{FF2B5EF4-FFF2-40B4-BE49-F238E27FC236}">
                <a16:creationId xmlns:a16="http://schemas.microsoft.com/office/drawing/2014/main" id="{424C03BD-7C9D-5847-D357-BFF3DC0F86D0}"/>
              </a:ext>
            </a:extLst>
          </p:cNvPr>
          <p:cNvSpPr txBox="1"/>
          <p:nvPr/>
        </p:nvSpPr>
        <p:spPr>
          <a:xfrm>
            <a:off x="4258614" y="6258752"/>
            <a:ext cx="7095186" cy="461665"/>
          </a:xfrm>
          <a:prstGeom prst="rect">
            <a:avLst/>
          </a:prstGeom>
          <a:noFill/>
        </p:spPr>
        <p:txBody>
          <a:bodyPr wrap="square">
            <a:spAutoFit/>
          </a:bodyPr>
          <a:lstStyle/>
          <a:p>
            <a:r>
              <a:rPr lang="en-US" sz="2400" dirty="0"/>
              <a:t>https://youtu.be/fzNk4w2k2h0?si=vlvbknhYf67_f_aC</a:t>
            </a:r>
          </a:p>
        </p:txBody>
      </p:sp>
    </p:spTree>
    <p:extLst>
      <p:ext uri="{BB962C8B-B14F-4D97-AF65-F5344CB8AC3E}">
        <p14:creationId xmlns:p14="http://schemas.microsoft.com/office/powerpoint/2010/main" val="2219939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074" name="Picture 2" descr="Brilliant forks of lightning slice through towering purple-blue storm clouds, creating a spectacular natural light show. Multiple strikes illuminate the massive thunderheads from within, revealing complex cloud structures and textures. Rain curtains hang beneath the storm system, adding depth to the dramatic scene. The powerful electrical display contrasts sharply against the dark night sky, while the distant landscape below provides scale to the enormous weather system. This stunning display of nature's raw power combines beauty and intensity in a breathtaking meteorological phenomenon.">
            <a:extLst>
              <a:ext uri="{FF2B5EF4-FFF2-40B4-BE49-F238E27FC236}">
                <a16:creationId xmlns:a16="http://schemas.microsoft.com/office/drawing/2014/main" id="{56C6601D-F2E7-C71C-4BD5-57FAC8BFC3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765"/>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15135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495</TotalTime>
  <Words>464</Words>
  <Application>Microsoft Macintosh PowerPoint</Application>
  <PresentationFormat>Widescreen</PresentationFormat>
  <Paragraphs>59</Paragraphs>
  <Slides>9</Slides>
  <Notes>7</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__Roboto_4db51b</vt:lpstr>
      <vt:lpstr>-webkit-standard</vt:lpstr>
      <vt:lpstr>STIXGeneral-Regular</vt:lpstr>
      <vt:lpstr>Aptos</vt:lpstr>
      <vt:lpstr>Aptos Display</vt:lpstr>
      <vt:lpstr>Arial</vt:lpstr>
      <vt:lpstr>Cambria Math</vt:lpstr>
      <vt:lpstr>Office Theme</vt:lpstr>
      <vt:lpstr>Current and Ohm’s Law </vt:lpstr>
      <vt:lpstr>   Electric Current</vt:lpstr>
      <vt:lpstr>Electric Current</vt:lpstr>
      <vt:lpstr>PowerPoint Presentation</vt:lpstr>
      <vt:lpstr>PowerPoint Presentation</vt:lpstr>
      <vt:lpstr>PowerPoint Presentation</vt:lpstr>
      <vt:lpstr>PowerPoint Presentation</vt:lpstr>
      <vt:lpstr>How does lightning work? (~3 ½  min)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Electromagnetism</dc:title>
  <dc:creator>Daniel Harrison</dc:creator>
  <cp:lastModifiedBy>Daniel Harrison</cp:lastModifiedBy>
  <cp:revision>5</cp:revision>
  <cp:lastPrinted>2026-03-14T02:09:42Z</cp:lastPrinted>
  <dcterms:created xsi:type="dcterms:W3CDTF">2025-04-14T12:27:44Z</dcterms:created>
  <dcterms:modified xsi:type="dcterms:W3CDTF">2026-03-14T02:11:02Z</dcterms:modified>
</cp:coreProperties>
</file>